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85" r:id="rId4"/>
    <p:sldId id="286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67" r:id="rId13"/>
    <p:sldId id="268" r:id="rId14"/>
    <p:sldId id="269" r:id="rId15"/>
    <p:sldId id="293" r:id="rId16"/>
    <p:sldId id="270" r:id="rId17"/>
    <p:sldId id="278" r:id="rId18"/>
    <p:sldId id="281" r:id="rId19"/>
    <p:sldId id="277" r:id="rId20"/>
    <p:sldId id="271" r:id="rId21"/>
    <p:sldId id="272" r:id="rId22"/>
    <p:sldId id="273" r:id="rId23"/>
    <p:sldId id="274" r:id="rId24"/>
    <p:sldId id="275" r:id="rId25"/>
    <p:sldId id="294" r:id="rId26"/>
    <p:sldId id="282" r:id="rId27"/>
    <p:sldId id="287" r:id="rId28"/>
    <p:sldId id="289" r:id="rId29"/>
    <p:sldId id="290" r:id="rId30"/>
    <p:sldId id="291" r:id="rId31"/>
    <p:sldId id="292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11" r:id="rId45"/>
    <p:sldId id="307" r:id="rId46"/>
    <p:sldId id="310" r:id="rId47"/>
    <p:sldId id="312" r:id="rId48"/>
    <p:sldId id="315" r:id="rId49"/>
    <p:sldId id="313" r:id="rId50"/>
    <p:sldId id="316" r:id="rId51"/>
    <p:sldId id="314" r:id="rId52"/>
    <p:sldId id="317" r:id="rId53"/>
    <p:sldId id="318" r:id="rId54"/>
    <p:sldId id="321" r:id="rId55"/>
    <p:sldId id="319" r:id="rId56"/>
    <p:sldId id="322" r:id="rId57"/>
    <p:sldId id="320" r:id="rId58"/>
    <p:sldId id="309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9" autoAdjust="0"/>
    <p:restoredTop sz="94660"/>
  </p:normalViewPr>
  <p:slideViewPr>
    <p:cSldViewPr snapToGrid="0">
      <p:cViewPr>
        <p:scale>
          <a:sx n="100" d="100"/>
          <a:sy n="100" d="100"/>
        </p:scale>
        <p:origin x="37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7ABCDD-A809-416B-B2E9-ADBB9DFF11C2}" type="datetimeFigureOut">
              <a:rPr lang="en-SG" smtClean="0"/>
              <a:t>2/1/2018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F7EFC-51DC-42D2-A435-5FF8E3CD1A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5778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690BE-CA03-49F8-8430-FE3043E91042}" type="datetimeFigureOut">
              <a:rPr lang="en-US" smtClean="0"/>
              <a:t>1/2/2018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20E15-B081-49F8-A3DF-FEAFE877F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91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1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20E15-B081-49F8-A3DF-FEAFE877F0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3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26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5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7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74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23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8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96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3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0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2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7.tm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702021048156398_62839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47" y="0"/>
            <a:ext cx="12227847" cy="68781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5848" y="2904406"/>
            <a:ext cx="12227847" cy="1323439"/>
            <a:chOff x="-35848" y="2904406"/>
            <a:chExt cx="12227847" cy="1323439"/>
          </a:xfrm>
        </p:grpSpPr>
        <p:sp>
          <p:nvSpPr>
            <p:cNvPr id="8" name="Rectangle 7"/>
            <p:cNvSpPr/>
            <p:nvPr/>
          </p:nvSpPr>
          <p:spPr>
            <a:xfrm>
              <a:off x="-35848" y="2904406"/>
              <a:ext cx="12227846" cy="70788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35848" y="2904406"/>
              <a:ext cx="122278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</a:rPr>
                <a:t>BNV : Implementing Arbitrary Topologies through</a:t>
              </a:r>
            </a:p>
            <a:p>
              <a:pPr algn="ctr"/>
              <a:r>
                <a:rPr lang="en-US" sz="4000" dirty="0" smtClean="0">
                  <a:solidFill>
                    <a:schemeClr val="bg1"/>
                  </a:solidFill>
                </a:rPr>
                <a:t> Bare-metal </a:t>
              </a:r>
              <a:r>
                <a:rPr lang="en-US" sz="4000" dirty="0">
                  <a:solidFill>
                    <a:schemeClr val="bg1"/>
                  </a:solidFill>
                </a:rPr>
                <a:t>Network Virtualization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3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36"/>
          <p:cNvSpPr txBox="1"/>
          <p:nvPr/>
        </p:nvSpPr>
        <p:spPr>
          <a:xfrm>
            <a:off x="5330012" y="451849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70" name="TextBox 66"/>
          <p:cNvSpPr txBox="1"/>
          <p:nvPr/>
        </p:nvSpPr>
        <p:spPr>
          <a:xfrm>
            <a:off x="5022925" y="419861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vL1 -&gt; </a:t>
            </a:r>
            <a:r>
              <a:rPr lang="en-US" sz="2400" b="1" dirty="0">
                <a:solidFill>
                  <a:sysClr val="windowText" lastClr="000000"/>
                </a:solidFill>
              </a:rPr>
              <a:t>CLink1</a:t>
            </a:r>
          </a:p>
          <a:p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69"/>
          <p:cNvSpPr txBox="1"/>
          <p:nvPr/>
        </p:nvSpPr>
        <p:spPr>
          <a:xfrm>
            <a:off x="6786691" y="1404462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vL2 -&gt; CLink1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2" name="TextBox 70"/>
          <p:cNvSpPr txBox="1"/>
          <p:nvPr/>
        </p:nvSpPr>
        <p:spPr>
          <a:xfrm>
            <a:off x="4432090" y="148278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vL3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6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7" name="Rectangle 1"/>
          <p:cNvSpPr/>
          <p:nvPr/>
        </p:nvSpPr>
        <p:spPr>
          <a:xfrm>
            <a:off x="4900227" y="4763787"/>
            <a:ext cx="162958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02670" y="473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99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85781"/>
            <a:ext cx="296169" cy="2747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36"/>
          <p:cNvSpPr txBox="1"/>
          <p:nvPr/>
        </p:nvSpPr>
        <p:spPr>
          <a:xfrm>
            <a:off x="5330012" y="451849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70" name="TextBox 66"/>
          <p:cNvSpPr txBox="1"/>
          <p:nvPr/>
        </p:nvSpPr>
        <p:spPr>
          <a:xfrm>
            <a:off x="5022925" y="419861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vL1 -&gt; </a:t>
            </a:r>
            <a:r>
              <a:rPr lang="en-US" sz="2400" b="1" dirty="0">
                <a:solidFill>
                  <a:sysClr val="windowText" lastClr="000000"/>
                </a:solidFill>
              </a:rPr>
              <a:t>CLink1</a:t>
            </a:r>
          </a:p>
          <a:p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69"/>
          <p:cNvSpPr txBox="1"/>
          <p:nvPr/>
        </p:nvSpPr>
        <p:spPr>
          <a:xfrm>
            <a:off x="6786691" y="1404462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vL2 -&gt; CLink1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2" name="TextBox 70"/>
          <p:cNvSpPr txBox="1"/>
          <p:nvPr/>
        </p:nvSpPr>
        <p:spPr>
          <a:xfrm>
            <a:off x="2475353" y="1417840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vL3 -&gt; Bounce Link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6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7" name="Rectangle 1"/>
          <p:cNvSpPr/>
          <p:nvPr/>
        </p:nvSpPr>
        <p:spPr>
          <a:xfrm>
            <a:off x="4900227" y="4763787"/>
            <a:ext cx="162958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02670" y="47335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78" name="Rectangle 2"/>
          <p:cNvSpPr/>
          <p:nvPr/>
        </p:nvSpPr>
        <p:spPr>
          <a:xfrm>
            <a:off x="6812483" y="4763787"/>
            <a:ext cx="129930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647000" y="47232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80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Final Mapping</a:t>
            </a:r>
          </a:p>
        </p:txBody>
      </p:sp>
    </p:spTree>
    <p:extLst>
      <p:ext uri="{BB962C8B-B14F-4D97-AF65-F5344CB8AC3E}">
        <p14:creationId xmlns:p14="http://schemas.microsoft.com/office/powerpoint/2010/main" val="349037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02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vL</a:t>
            </a:r>
            <a:r>
              <a:rPr lang="en-US" sz="1400" b="1" dirty="0" smtClean="0"/>
              <a:t>1 </a:t>
            </a:r>
            <a:r>
              <a:rPr lang="en-US" sz="1400" b="1" dirty="0"/>
              <a:t>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1 using Packet Tagging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2787935" y="30358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22179" y="4553506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230936" y="5581154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89556" y="4538682"/>
            <a:ext cx="788670" cy="172863"/>
            <a:chOff x="4889556" y="4538682"/>
            <a:chExt cx="788670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31343" y="4538682"/>
              <a:ext cx="246883" cy="172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098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6484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22005 -0.15116 " pathEditMode="relative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485 0.16319 " pathEditMode="relative" ptsTypes="AA">
                                      <p:cBhvr>
                                        <p:cTn id="31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50558" y="1398455"/>
            <a:ext cx="697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vL1</a:t>
            </a:r>
            <a:r>
              <a:rPr lang="en-US" sz="1400" b="1" dirty="0"/>
              <a:t>:  Tag 1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vL2: </a:t>
            </a:r>
            <a:r>
              <a:rPr lang="en-US" sz="1400" b="1" dirty="0"/>
              <a:t>Tag 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 2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6225" y="94727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79961" y="5828826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79312" y="4532021"/>
            <a:ext cx="783368" cy="172863"/>
            <a:chOff x="4876928" y="4538682"/>
            <a:chExt cx="783368" cy="172863"/>
          </a:xfrm>
          <a:solidFill>
            <a:schemeClr val="tx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5413413" y="4538682"/>
              <a:ext cx="246883" cy="172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76928" y="4538682"/>
              <a:ext cx="538089" cy="1711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4521177" y="453724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23489 0.216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4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3073 -0.1891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08 -0.00069 L -0.12591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07407E-6 L -0.10573 0.2574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6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74" grpId="1" animBg="1"/>
      <p:bldP spid="74" grpId="2" animBg="1"/>
      <p:bldP spid="71" grpId="0" animBg="1"/>
      <p:bldP spid="7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vL3: </a:t>
            </a:r>
            <a:r>
              <a:rPr lang="en-US" sz="1400" b="1" dirty="0"/>
              <a:t>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vL1:  </a:t>
            </a:r>
            <a:r>
              <a:rPr lang="en-US" sz="1400" b="1" dirty="0"/>
              <a:t>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Bounce back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968202" y="4546107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61016" y="4548985"/>
            <a:ext cx="783908" cy="173736"/>
            <a:chOff x="4889556" y="4537839"/>
            <a:chExt cx="783908" cy="173736"/>
          </a:xfrm>
          <a:solidFill>
            <a:schemeClr val="bg1"/>
          </a:solidFill>
        </p:grpSpPr>
        <p:sp>
          <p:nvSpPr>
            <p:cNvPr id="4" name="Rectangle 3"/>
            <p:cNvSpPr/>
            <p:nvPr/>
          </p:nvSpPr>
          <p:spPr>
            <a:xfrm>
              <a:off x="5426581" y="4537839"/>
              <a:ext cx="246883" cy="1737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889556" y="4540394"/>
              <a:ext cx="538089" cy="17115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PKT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3" name="TextBox 55"/>
          <p:cNvSpPr txBox="1"/>
          <p:nvPr/>
        </p:nvSpPr>
        <p:spPr>
          <a:xfrm>
            <a:off x="6763833" y="1359151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vL2: </a:t>
            </a:r>
            <a:r>
              <a:rPr lang="en-US" sz="1400" b="1" dirty="0"/>
              <a:t>Tag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62513" y="3709988"/>
            <a:ext cx="2169209" cy="4714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Overhead = 100%</a:t>
            </a:r>
          </a:p>
        </p:txBody>
      </p:sp>
    </p:spTree>
    <p:extLst>
      <p:ext uri="{BB962C8B-B14F-4D97-AF65-F5344CB8AC3E}">
        <p14:creationId xmlns:p14="http://schemas.microsoft.com/office/powerpoint/2010/main" val="395297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162 L 0.14271 -0.2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2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24 L 0.11745 0.0025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45 0.00416 L -0.00026 0.0002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-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18906 0.25625 " pathEditMode="relative" ptsTypes="AA">
                                      <p:cBhvr>
                                        <p:cTn id="4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2" grpId="0" animBg="1"/>
      <p:bldP spid="72" grpId="1" animBg="1"/>
      <p:bldP spid="74" grpId="0" animBg="1"/>
      <p:bldP spid="74" grpId="1" animBg="1"/>
      <p:bldP spid="74" grpId="2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B28BFF81-4E60-4A8B-BB0D-4BE9DA96CDE5}"/>
              </a:ext>
            </a:extLst>
          </p:cNvPr>
          <p:cNvGrpSpPr/>
          <p:nvPr/>
        </p:nvGrpSpPr>
        <p:grpSpPr>
          <a:xfrm>
            <a:off x="5282699" y="491302"/>
            <a:ext cx="4445382" cy="4698184"/>
            <a:chOff x="284085" y="1305457"/>
            <a:chExt cx="5202315" cy="5202936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52EF504D-DD3F-461D-BDD3-8F64A49D3B22}"/>
                </a:ext>
              </a:extLst>
            </p:cNvPr>
            <p:cNvCxnSpPr/>
            <p:nvPr/>
          </p:nvCxnSpPr>
          <p:spPr>
            <a:xfrm flipV="1">
              <a:off x="284085" y="1305457"/>
              <a:ext cx="0" cy="5202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xmlns="" id="{E409929B-23D3-4D32-9848-70757D56A066}"/>
                </a:ext>
              </a:extLst>
            </p:cNvPr>
            <p:cNvCxnSpPr>
              <a:cxnSpLocks/>
            </p:cNvCxnSpPr>
            <p:nvPr/>
          </p:nvCxnSpPr>
          <p:spPr>
            <a:xfrm>
              <a:off x="284085" y="6498454"/>
              <a:ext cx="52023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AAA3D9C-1E53-4EDF-9BD0-D9F0463A9F7D}"/>
              </a:ext>
            </a:extLst>
          </p:cNvPr>
          <p:cNvSpPr txBox="1"/>
          <p:nvPr/>
        </p:nvSpPr>
        <p:spPr>
          <a:xfrm>
            <a:off x="9725700" y="4934989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671DB6D5-9F34-4215-A711-D7E510E88A84}"/>
              </a:ext>
            </a:extLst>
          </p:cNvPr>
          <p:cNvSpPr/>
          <p:nvPr/>
        </p:nvSpPr>
        <p:spPr>
          <a:xfrm>
            <a:off x="5291191" y="4023661"/>
            <a:ext cx="3896387" cy="1138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769417A1-9F16-4452-9F14-CC7EECA7BF08}"/>
              </a:ext>
            </a:extLst>
          </p:cNvPr>
          <p:cNvSpPr txBox="1"/>
          <p:nvPr/>
        </p:nvSpPr>
        <p:spPr>
          <a:xfrm>
            <a:off x="9025290" y="5198463"/>
            <a:ext cx="51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3041EF-635E-4F3D-BA19-267217C9AFF4}"/>
              </a:ext>
            </a:extLst>
          </p:cNvPr>
          <p:cNvSpPr/>
          <p:nvPr/>
        </p:nvSpPr>
        <p:spPr>
          <a:xfrm>
            <a:off x="5291191" y="2875783"/>
            <a:ext cx="3896387" cy="1138902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C60512D-AD41-4C42-ABD1-46BF15F95E6F}"/>
              </a:ext>
            </a:extLst>
          </p:cNvPr>
          <p:cNvSpPr txBox="1"/>
          <p:nvPr/>
        </p:nvSpPr>
        <p:spPr>
          <a:xfrm>
            <a:off x="4509794" y="266734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4B382AA-F14E-4B61-B4FF-C8874FE4502E}"/>
              </a:ext>
            </a:extLst>
          </p:cNvPr>
          <p:cNvSpPr txBox="1"/>
          <p:nvPr/>
        </p:nvSpPr>
        <p:spPr>
          <a:xfrm>
            <a:off x="4532808" y="3806246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6642FF3-D885-4788-BD63-D6A6D03AE7A5}"/>
              </a:ext>
            </a:extLst>
          </p:cNvPr>
          <p:cNvSpPr txBox="1"/>
          <p:nvPr/>
        </p:nvSpPr>
        <p:spPr>
          <a:xfrm>
            <a:off x="5135068" y="153517"/>
            <a:ext cx="260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7CE9E16-D5AC-4CBB-963B-5E0095FDA2D4}"/>
              </a:ext>
            </a:extLst>
          </p:cNvPr>
          <p:cNvSpPr/>
          <p:nvPr/>
        </p:nvSpPr>
        <p:spPr>
          <a:xfrm>
            <a:off x="5206336" y="5765133"/>
            <a:ext cx="364633" cy="266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8F8BBE7-8CB5-4C75-95AF-5C68E079D949}"/>
              </a:ext>
            </a:extLst>
          </p:cNvPr>
          <p:cNvSpPr txBox="1"/>
          <p:nvPr/>
        </p:nvSpPr>
        <p:spPr>
          <a:xfrm>
            <a:off x="5634097" y="5606349"/>
            <a:ext cx="1033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Always</a:t>
            </a:r>
          </a:p>
          <a:p>
            <a:r>
              <a:rPr lang="en-US" sz="2000" dirty="0"/>
              <a:t>Feasible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546DCE7-7C54-462D-AB30-48E6C50C7080}"/>
              </a:ext>
            </a:extLst>
          </p:cNvPr>
          <p:cNvSpPr/>
          <p:nvPr/>
        </p:nvSpPr>
        <p:spPr>
          <a:xfrm>
            <a:off x="7392435" y="5765133"/>
            <a:ext cx="364633" cy="266056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4FD48A4-411E-49ED-B982-F3881399F3F3}"/>
              </a:ext>
            </a:extLst>
          </p:cNvPr>
          <p:cNvSpPr txBox="1"/>
          <p:nvPr/>
        </p:nvSpPr>
        <p:spPr>
          <a:xfrm>
            <a:off x="7820194" y="5606349"/>
            <a:ext cx="3695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Feasibility depends on topology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8D1BFEB-1A65-408A-B480-3A8EB8509F27}"/>
              </a:ext>
            </a:extLst>
          </p:cNvPr>
          <p:cNvSpPr txBox="1"/>
          <p:nvPr/>
        </p:nvSpPr>
        <p:spPr>
          <a:xfrm>
            <a:off x="4738434" y="6432296"/>
            <a:ext cx="707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X: Number of Hosts                           Y: Number of inter-switch links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2900" y="3276600"/>
            <a:ext cx="952500" cy="52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dirty="0" smtClean="0"/>
              <a:t> Ports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166107" y="3276600"/>
            <a:ext cx="952500" cy="52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 Ports</a:t>
            </a:r>
            <a:endParaRPr lang="en-US" dirty="0"/>
          </a:p>
        </p:txBody>
      </p:sp>
      <p:pic>
        <p:nvPicPr>
          <p:cNvPr id="1026" name="Picture 2" descr="https://freeclipartimage.com/storage/upload/cloud-clip-art/cloud-clip-art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62100"/>
            <a:ext cx="1959778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056656" y="1865590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Network</a:t>
            </a:r>
            <a:endParaRPr lang="en-US" dirty="0"/>
          </a:p>
        </p:txBody>
      </p:sp>
      <p:cxnSp>
        <p:nvCxnSpPr>
          <p:cNvPr id="68" name="Straight Connector 67"/>
          <p:cNvCxnSpPr>
            <a:endCxn id="64" idx="0"/>
          </p:cNvCxnSpPr>
          <p:nvPr/>
        </p:nvCxnSpPr>
        <p:spPr>
          <a:xfrm flipH="1">
            <a:off x="819150" y="2438400"/>
            <a:ext cx="638175" cy="8382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5" idx="0"/>
          </p:cNvCxnSpPr>
          <p:nvPr/>
        </p:nvCxnSpPr>
        <p:spPr>
          <a:xfrm>
            <a:off x="2053209" y="2488407"/>
            <a:ext cx="589148" cy="7881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462150" y="344805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75" name="Right Brace 74"/>
          <p:cNvSpPr/>
          <p:nvPr/>
        </p:nvSpPr>
        <p:spPr>
          <a:xfrm rot="5400000">
            <a:off x="1613324" y="2655929"/>
            <a:ext cx="234858" cy="2775707"/>
          </a:xfrm>
          <a:prstGeom prst="rightBrace">
            <a:avLst>
              <a:gd name="adj1" fmla="val 8333"/>
              <a:gd name="adj2" fmla="val 488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140337" y="430120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Switches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347783" y="272519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L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-23897" y="272174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73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5329" y="3029090"/>
            <a:ext cx="5252004" cy="840448"/>
          </a:xfrm>
        </p:spPr>
        <p:txBody>
          <a:bodyPr/>
          <a:lstStyle/>
          <a:p>
            <a:r>
              <a:rPr lang="en-SG" dirty="0"/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9774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1021112316500_6cb782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575" y="2593975"/>
            <a:ext cx="10515600" cy="1325563"/>
          </a:xfrm>
        </p:spPr>
        <p:txBody>
          <a:bodyPr/>
          <a:lstStyle/>
          <a:p>
            <a:r>
              <a:rPr lang="en-US" b="1" dirty="0" smtClean="0"/>
              <a:t>Idea</a:t>
            </a:r>
            <a:r>
              <a:rPr lang="en-US" dirty="0" smtClean="0"/>
              <a:t> : Loopback links in substrate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10211123159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575" y="2593975"/>
            <a:ext cx="10515600" cy="1325563"/>
          </a:xfrm>
        </p:spPr>
        <p:txBody>
          <a:bodyPr/>
          <a:lstStyle/>
          <a:p>
            <a:r>
              <a:rPr lang="en-US" b="1" dirty="0" smtClean="0"/>
              <a:t>Idea</a:t>
            </a:r>
            <a:r>
              <a:rPr lang="en-US" dirty="0" smtClean="0"/>
              <a:t> : Loopback links in substrate topology</a:t>
            </a:r>
            <a:endParaRPr lang="en-US" dirty="0"/>
          </a:p>
        </p:txBody>
      </p:sp>
      <p:pic>
        <p:nvPicPr>
          <p:cNvPr id="3" name="PPTIndicator201801021112316580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1840278 0 -0.1840278 0 -0.3680556 E" pathEditMode="relative" ptsTypes="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1021112316500_7217f3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85900"/>
            <a:ext cx="9827276" cy="50423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71575" y="69850"/>
            <a:ext cx="10515600" cy="1325563"/>
          </a:xfrm>
        </p:spPr>
        <p:txBody>
          <a:bodyPr/>
          <a:lstStyle/>
          <a:p>
            <a:r>
              <a:rPr lang="en-US" b="1" dirty="0" smtClean="0"/>
              <a:t>Idea</a:t>
            </a:r>
            <a:r>
              <a:rPr lang="en-US" dirty="0" smtClean="0"/>
              <a:t> : Loopback links in substrate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3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586544" y="3434094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5747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9742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1931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Switch3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927360" y="5764493"/>
            <a:ext cx="6317149" cy="667425"/>
            <a:chOff x="2927360" y="5764493"/>
            <a:chExt cx="6317149" cy="667425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7360" y="5764495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61355" y="5764494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5350" y="5764493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541130" y="6098202"/>
              <a:ext cx="109712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72125" y="6098202"/>
              <a:ext cx="112980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>
          <a:xfrm>
            <a:off x="2927360" y="3486697"/>
            <a:ext cx="6133438" cy="125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  <a:endCxn id="5" idx="0"/>
          </p:cNvCxnSpPr>
          <p:nvPr/>
        </p:nvCxnSpPr>
        <p:spPr>
          <a:xfrm flipH="1">
            <a:off x="3851936" y="4744962"/>
            <a:ext cx="2142141" cy="1019531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>
            <a:off x="5994079" y="4744964"/>
            <a:ext cx="91854" cy="101953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7" idx="0"/>
          </p:cNvCxnSpPr>
          <p:nvPr/>
        </p:nvCxnSpPr>
        <p:spPr>
          <a:xfrm>
            <a:off x="5994077" y="4744962"/>
            <a:ext cx="2325849" cy="1019528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11516" y="4948001"/>
            <a:ext cx="1279902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76518" y="4328481"/>
            <a:ext cx="2396973" cy="4054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76520" y="3489922"/>
            <a:ext cx="2391440" cy="4387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Topology Abstraction</a:t>
            </a:r>
          </a:p>
        </p:txBody>
      </p:sp>
      <p:cxnSp>
        <p:nvCxnSpPr>
          <p:cNvPr id="22" name="Straight Arrow Connector 21"/>
          <p:cNvCxnSpPr>
            <a:cxnSpLocks/>
            <a:stCxn id="13" idx="0"/>
            <a:endCxn id="4" idx="2"/>
          </p:cNvCxnSpPr>
          <p:nvPr/>
        </p:nvCxnSpPr>
        <p:spPr>
          <a:xfrm flipH="1" flipV="1">
            <a:off x="1771889" y="2467164"/>
            <a:ext cx="4222190" cy="1019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4861436" y="2466913"/>
            <a:ext cx="1132643" cy="101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0"/>
            <a:endCxn id="21" idx="2"/>
          </p:cNvCxnSpPr>
          <p:nvPr/>
        </p:nvCxnSpPr>
        <p:spPr>
          <a:xfrm flipV="1">
            <a:off x="5994079" y="2464749"/>
            <a:ext cx="1941464" cy="1021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322456" y="217849"/>
            <a:ext cx="3077962" cy="2249064"/>
            <a:chOff x="3322456" y="217849"/>
            <a:chExt cx="3077962" cy="2249064"/>
          </a:xfrm>
        </p:grpSpPr>
        <p:grpSp>
          <p:nvGrpSpPr>
            <p:cNvPr id="96" name="Group 95"/>
            <p:cNvGrpSpPr/>
            <p:nvPr/>
          </p:nvGrpSpPr>
          <p:grpSpPr>
            <a:xfrm>
              <a:off x="3322456" y="217849"/>
              <a:ext cx="3077962" cy="2249064"/>
              <a:chOff x="3322456" y="217849"/>
              <a:chExt cx="3077962" cy="22490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322456" y="245799"/>
                <a:ext cx="3077962" cy="22211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88029" y="217849"/>
                <a:ext cx="1114772" cy="38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2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069881" y="709803"/>
                <a:ext cx="1625912" cy="45221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ONOS Controller</a:t>
                </a:r>
              </a:p>
            </p:txBody>
          </p:sp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25579" y="149941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07708" y="205584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00570" y="178449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1779" y="2090874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01362" y="1579829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41612" y="187174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09014" y="212282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80050" y="1748665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/>
              <p:cNvCxnSpPr>
                <a:cxnSpLocks/>
                <a:stCxn id="34" idx="0"/>
              </p:cNvCxnSpPr>
              <p:nvPr/>
            </p:nvCxnSpPr>
            <p:spPr>
              <a:xfrm flipV="1">
                <a:off x="3807708" y="1652595"/>
                <a:ext cx="475924" cy="17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cxnSpLocks/>
                <a:stCxn id="34" idx="0"/>
                <a:endCxn id="45" idx="0"/>
              </p:cNvCxnSpPr>
              <p:nvPr/>
            </p:nvCxnSpPr>
            <p:spPr>
              <a:xfrm>
                <a:off x="3807708" y="1823889"/>
                <a:ext cx="317869" cy="2319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266648" y="2205475"/>
                <a:ext cx="39360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47" idx="0"/>
              </p:cNvCxnSpPr>
              <p:nvPr/>
            </p:nvCxnSpPr>
            <p:spPr>
              <a:xfrm>
                <a:off x="4531570" y="1921885"/>
                <a:ext cx="258078" cy="168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0" idx="0"/>
              </p:cNvCxnSpPr>
              <p:nvPr/>
            </p:nvCxnSpPr>
            <p:spPr>
              <a:xfrm>
                <a:off x="5280657" y="1991615"/>
                <a:ext cx="246224" cy="1312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616426" y="1892951"/>
                <a:ext cx="423171" cy="274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48" idx="0"/>
              </p:cNvCxnSpPr>
              <p:nvPr/>
            </p:nvCxnSpPr>
            <p:spPr>
              <a:xfrm flipV="1">
                <a:off x="4588885" y="1579829"/>
                <a:ext cx="530343" cy="65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49" idx="0"/>
              </p:cNvCxnSpPr>
              <p:nvPr/>
            </p:nvCxnSpPr>
            <p:spPr>
              <a:xfrm>
                <a:off x="4542281" y="1617581"/>
                <a:ext cx="617200" cy="254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268634" y="1707573"/>
                <a:ext cx="653530" cy="1393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0" idx="0"/>
              </p:cNvCxnSpPr>
              <p:nvPr/>
            </p:nvCxnSpPr>
            <p:spPr>
              <a:xfrm flipV="1">
                <a:off x="5526884" y="1849081"/>
                <a:ext cx="106741" cy="273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50" idx="0"/>
              </p:cNvCxnSpPr>
              <p:nvPr/>
            </p:nvCxnSpPr>
            <p:spPr>
              <a:xfrm flipV="1">
                <a:off x="4879198" y="2122830"/>
                <a:ext cx="647683" cy="826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5" idx="0"/>
              </p:cNvCxnSpPr>
              <p:nvPr/>
            </p:nvCxnSpPr>
            <p:spPr>
              <a:xfrm flipV="1">
                <a:off x="4125577" y="1927365"/>
                <a:ext cx="135072" cy="1284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9839" y="182388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219845" y="210316"/>
            <a:ext cx="3104087" cy="2256848"/>
            <a:chOff x="219845" y="210316"/>
            <a:chExt cx="3104087" cy="2256848"/>
          </a:xfrm>
        </p:grpSpPr>
        <p:sp>
          <p:nvSpPr>
            <p:cNvPr id="4" name="Rectangle 3"/>
            <p:cNvSpPr/>
            <p:nvPr/>
          </p:nvSpPr>
          <p:spPr>
            <a:xfrm>
              <a:off x="219845" y="246050"/>
              <a:ext cx="3104087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4893" y="210316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99434" y="719393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dirty="0">
                  <a:solidFill>
                    <a:schemeClr val="tx1"/>
                  </a:solidFill>
                </a:rPr>
                <a:t> Controller</a:t>
              </a:r>
            </a:p>
          </p:txBody>
        </p:sp>
        <p:pic>
          <p:nvPicPr>
            <p:cNvPr id="2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206" y="174310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5144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0804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432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67896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5765" y="174415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45094" y="135586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0"/>
            </p:cNvCxnSpPr>
            <p:nvPr/>
          </p:nvCxnSpPr>
          <p:spPr>
            <a:xfrm flipV="1">
              <a:off x="849073" y="1482804"/>
              <a:ext cx="625959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 flipV="1">
              <a:off x="512665" y="1896095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  <a:stCxn id="31" idx="0"/>
            </p:cNvCxnSpPr>
            <p:nvPr/>
          </p:nvCxnSpPr>
          <p:spPr>
            <a:xfrm flipH="1" flipV="1">
              <a:off x="960002" y="1857831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33" idx="0"/>
            </p:cNvCxnSpPr>
            <p:nvPr/>
          </p:nvCxnSpPr>
          <p:spPr>
            <a:xfrm flipV="1">
              <a:off x="2085763" y="1866804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  <a:stCxn id="30" idx="0"/>
            </p:cNvCxnSpPr>
            <p:nvPr/>
          </p:nvCxnSpPr>
          <p:spPr>
            <a:xfrm flipH="1" flipV="1">
              <a:off x="2549592" y="1896093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777677" y="1482804"/>
              <a:ext cx="593584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ounded Rectangle 64"/>
          <p:cNvSpPr/>
          <p:nvPr/>
        </p:nvSpPr>
        <p:spPr>
          <a:xfrm>
            <a:off x="2927360" y="3752802"/>
            <a:ext cx="1208684" cy="7267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BNV Mapper</a:t>
            </a:r>
          </a:p>
        </p:txBody>
      </p:sp>
      <p:pic>
        <p:nvPicPr>
          <p:cNvPr id="66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" y="3699537"/>
            <a:ext cx="923851" cy="8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>
            <a:off x="1723571" y="3891430"/>
            <a:ext cx="1203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723285" y="4328481"/>
            <a:ext cx="1204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22600" y="4427162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398738" y="217849"/>
            <a:ext cx="3080026" cy="2246900"/>
            <a:chOff x="6398738" y="217849"/>
            <a:chExt cx="3080026" cy="2246900"/>
          </a:xfrm>
        </p:grpSpPr>
        <p:sp>
          <p:nvSpPr>
            <p:cNvPr id="21" name="Rectangle 20"/>
            <p:cNvSpPr/>
            <p:nvPr/>
          </p:nvSpPr>
          <p:spPr>
            <a:xfrm>
              <a:off x="6398738" y="243635"/>
              <a:ext cx="3073611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03841" y="217849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217793" y="708972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71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92059DC-D3F4-48AC-B103-9AA9115C6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59086" y="1726855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5947960-1A8E-4223-9CDA-B0FCD2B4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43024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72E1143B-CD28-4776-8924-9EE5781B0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8683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E492ED53-BCAE-4E05-B185-BABA8E67A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22678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D4D3B828-0D67-4BB3-BFB1-3F0ED60D1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5776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769C193-5B2B-4502-B54D-B44B6BEFC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13645" y="1727908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B73617F-42BD-418B-B04D-D0494D832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24952" y="133959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3EE0AB34-1497-4F8F-82DA-7861FC3D3D49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176955" y="1490026"/>
              <a:ext cx="315650" cy="2368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4C4D59B3-2A6D-49DC-8D9B-60930F9CC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9861" y="1897573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9213E8AB-76DA-47AE-995F-3BFD8CC4A8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7199" y="1859308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50FCCF99-6F81-440D-AC63-C73B3E8DF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959" y="1868281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3AFA258F-2465-4F84-A34D-6BA5CFF7B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6789" y="1897570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CDE1ECB8-F076-4CF5-B53C-14438AAC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0583" y="1471266"/>
              <a:ext cx="197876" cy="273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5F4E1897-F364-4838-9E39-31729D8F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5719" y="1320289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1BA8FF7-37C2-48DE-8688-0277C8F8A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4342" y="1471266"/>
              <a:ext cx="971821" cy="3737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6B251039-16DA-4677-8821-797B126129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9245" y="1506891"/>
              <a:ext cx="828987" cy="2977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6BDBFD5-0D32-45C1-8A9C-132629855749}"/>
              </a:ext>
            </a:extLst>
          </p:cNvPr>
          <p:cNvSpPr/>
          <p:nvPr/>
        </p:nvSpPr>
        <p:spPr>
          <a:xfrm>
            <a:off x="9724203" y="243635"/>
            <a:ext cx="2261853" cy="2221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FatTree</a:t>
            </a:r>
            <a:r>
              <a:rPr lang="en-US" dirty="0"/>
              <a:t>, </a:t>
            </a:r>
            <a:r>
              <a:rPr lang="en-US" dirty="0" err="1"/>
              <a:t>JellyFish</a:t>
            </a:r>
            <a:r>
              <a:rPr lang="en-US" dirty="0"/>
              <a:t>, </a:t>
            </a:r>
            <a:r>
              <a:rPr lang="en-US" dirty="0" err="1"/>
              <a:t>HyperCube</a:t>
            </a:r>
            <a:r>
              <a:rPr lang="en-US" dirty="0"/>
              <a:t>, HyperX, </a:t>
            </a:r>
            <a:r>
              <a:rPr lang="en-US" dirty="0" err="1"/>
              <a:t>Xpander</a:t>
            </a:r>
            <a:r>
              <a:rPr lang="en-US" dirty="0"/>
              <a:t>, </a:t>
            </a:r>
            <a:r>
              <a:rPr lang="en-US" dirty="0" smtClean="0"/>
              <a:t>Arbitrary </a:t>
            </a:r>
            <a:r>
              <a:rPr lang="en-US" dirty="0"/>
              <a:t>topologies…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73FA3C-EF3D-4F9F-82F0-4B6FC5A8AB05}"/>
              </a:ext>
            </a:extLst>
          </p:cNvPr>
          <p:cNvSpPr txBox="1"/>
          <p:nvPr/>
        </p:nvSpPr>
        <p:spPr>
          <a:xfrm>
            <a:off x="10297641" y="215160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Tenant </a:t>
            </a:r>
            <a:r>
              <a:rPr lang="en-US" dirty="0"/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32DA72F-831C-4B47-8741-6C508BF44D16}"/>
              </a:ext>
            </a:extLst>
          </p:cNvPr>
          <p:cNvSpPr txBox="1"/>
          <p:nvPr/>
        </p:nvSpPr>
        <p:spPr>
          <a:xfrm>
            <a:off x="9412904" y="1169736"/>
            <a:ext cx="410163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C375E27A-8730-4545-8130-9A105CD9C062}"/>
              </a:ext>
            </a:extLst>
          </p:cNvPr>
          <p:cNvCxnSpPr>
            <a:cxnSpLocks/>
            <a:stCxn id="19" idx="0"/>
            <a:endCxn id="87" idx="2"/>
          </p:cNvCxnSpPr>
          <p:nvPr/>
        </p:nvCxnSpPr>
        <p:spPr>
          <a:xfrm flipV="1">
            <a:off x="5972240" y="2464749"/>
            <a:ext cx="4882890" cy="102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ed Rectangle 117">
            <a:extLst>
              <a:ext uri="{FF2B5EF4-FFF2-40B4-BE49-F238E27FC236}">
                <a16:creationId xmlns:a16="http://schemas.microsoft.com/office/drawing/2014/main" xmlns="" id="{38509946-A32E-4A43-B679-287618F19F71}"/>
              </a:ext>
            </a:extLst>
          </p:cNvPr>
          <p:cNvSpPr/>
          <p:nvPr/>
        </p:nvSpPr>
        <p:spPr>
          <a:xfrm>
            <a:off x="10042174" y="708972"/>
            <a:ext cx="1625912" cy="45221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Any SDN Controller</a:t>
            </a:r>
          </a:p>
        </p:txBody>
      </p:sp>
    </p:spTree>
    <p:extLst>
      <p:ext uri="{BB962C8B-B14F-4D97-AF65-F5344CB8AC3E}">
        <p14:creationId xmlns:p14="http://schemas.microsoft.com/office/powerpoint/2010/main" val="167210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" grpId="0"/>
      <p:bldP spid="9" grpId="0"/>
      <p:bldP spid="10" grpId="0"/>
      <p:bldP spid="13" grpId="0" animBg="1"/>
      <p:bldP spid="17" grpId="0"/>
      <p:bldP spid="18" grpId="0" animBg="1"/>
      <p:bldP spid="19" grpId="0" animBg="1"/>
      <p:bldP spid="65" grpId="0" animBg="1"/>
      <p:bldP spid="70" grpId="0"/>
      <p:bldP spid="87" grpId="0" animBg="1"/>
      <p:bldP spid="88" grpId="0"/>
      <p:bldP spid="89" grpId="0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 + Loopback link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109780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82179" y="419280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50972" y="4241400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53230" y="424140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68647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43094" y="50552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</a:t>
            </a:r>
            <a:r>
              <a:rPr lang="en-US" sz="1400" b="1" dirty="0" smtClean="0"/>
              <a:t>vL1 -&gt; </a:t>
            </a:r>
            <a:r>
              <a:rPr lang="en-US" sz="1400" b="1" dirty="0"/>
              <a:t>CLink1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</p:spTree>
    <p:extLst>
      <p:ext uri="{BB962C8B-B14F-4D97-AF65-F5344CB8AC3E}">
        <p14:creationId xmlns:p14="http://schemas.microsoft.com/office/powerpoint/2010/main" val="291632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04994" y="50552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vL1 -&gt; CLink1</a:t>
            </a:r>
            <a:endParaRPr 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860449" y="1359934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vL2 -&gt; CLink1</a:t>
            </a:r>
            <a:endParaRPr lang="en-US" sz="1400" b="1" dirty="0"/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07533" y="472101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4840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43094" y="505520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</a:t>
            </a:r>
            <a:r>
              <a:rPr lang="en-US" sz="1400" b="1" dirty="0" smtClean="0"/>
              <a:t>vL1 -&gt; </a:t>
            </a:r>
            <a:r>
              <a:rPr lang="en-US" sz="1400" b="1" dirty="0"/>
              <a:t>CLink1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763833" y="1359151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vL2 -&gt; CLink1</a:t>
            </a:r>
            <a:endParaRPr lang="en-US" sz="1400" b="1" dirty="0"/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cxnSp>
        <p:nvCxnSpPr>
          <p:cNvPr id="67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40"/>
          <p:cNvSpPr txBox="1"/>
          <p:nvPr/>
        </p:nvSpPr>
        <p:spPr>
          <a:xfrm>
            <a:off x="3733522" y="5811739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1" name="Straight Connector 2"/>
          <p:cNvCxnSpPr/>
          <p:nvPr/>
        </p:nvCxnSpPr>
        <p:spPr>
          <a:xfrm>
            <a:off x="8281858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2" name="TextBox 40"/>
          <p:cNvSpPr txBox="1"/>
          <p:nvPr/>
        </p:nvSpPr>
        <p:spPr>
          <a:xfrm>
            <a:off x="8027765" y="578713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2" name="Rectangle 1"/>
          <p:cNvSpPr/>
          <p:nvPr/>
        </p:nvSpPr>
        <p:spPr>
          <a:xfrm>
            <a:off x="4896185" y="4763787"/>
            <a:ext cx="145550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83170" y="473018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407031" y="1452934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vL3 -&gt; </a:t>
            </a:r>
            <a:r>
              <a:rPr lang="en-US" sz="1400" b="1" dirty="0" smtClean="0"/>
              <a:t>LoopLink1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73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69078" y="464419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3253" y="1407546"/>
            <a:ext cx="985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vL3: </a:t>
            </a:r>
            <a:r>
              <a:rPr lang="en-US" sz="1400" b="1" dirty="0"/>
              <a:t>Tag 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25187" y="506083"/>
            <a:ext cx="1046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VL1 </a:t>
            </a:r>
            <a:r>
              <a:rPr lang="en-US" sz="1400" b="1" dirty="0" smtClean="0"/>
              <a:t>:  </a:t>
            </a:r>
            <a:r>
              <a:rPr lang="en-US" sz="1400" b="1" dirty="0"/>
              <a:t>Tag 1 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2" name="Oval 1"/>
          <p:cNvSpPr/>
          <p:nvPr/>
        </p:nvSpPr>
        <p:spPr>
          <a:xfrm>
            <a:off x="106681" y="30974"/>
            <a:ext cx="2446637" cy="136748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Link3 :</a:t>
            </a:r>
          </a:p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Loop Link</a:t>
            </a:r>
          </a:p>
        </p:txBody>
      </p:sp>
      <p:sp>
        <p:nvSpPr>
          <p:cNvPr id="3" name="Rectangle 2"/>
          <p:cNvSpPr/>
          <p:nvPr/>
        </p:nvSpPr>
        <p:spPr>
          <a:xfrm>
            <a:off x="5535784" y="2851472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272010" y="6302868"/>
            <a:ext cx="538089" cy="171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PKT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6763833" y="1359151"/>
            <a:ext cx="102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  </a:t>
            </a:r>
            <a:r>
              <a:rPr lang="en-US" sz="1400" b="1" dirty="0" smtClean="0"/>
              <a:t> vL2: </a:t>
            </a:r>
            <a:r>
              <a:rPr lang="en-US" sz="1400" b="1" dirty="0"/>
              <a:t>Tag 2</a:t>
            </a:r>
          </a:p>
        </p:txBody>
      </p:sp>
      <p:cxnSp>
        <p:nvCxnSpPr>
          <p:cNvPr id="75" name="Straight Connector 2"/>
          <p:cNvCxnSpPr/>
          <p:nvPr/>
        </p:nvCxnSpPr>
        <p:spPr>
          <a:xfrm>
            <a:off x="3999044" y="5735850"/>
            <a:ext cx="538420" cy="582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40"/>
          <p:cNvSpPr txBox="1"/>
          <p:nvPr/>
        </p:nvSpPr>
        <p:spPr>
          <a:xfrm>
            <a:off x="374893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LoopLink1</a:t>
            </a:r>
          </a:p>
        </p:txBody>
      </p:sp>
      <p:cxnSp>
        <p:nvCxnSpPr>
          <p:cNvPr id="78" name="Straight Connector 2"/>
          <p:cNvCxnSpPr/>
          <p:nvPr/>
        </p:nvCxnSpPr>
        <p:spPr>
          <a:xfrm>
            <a:off x="8277874" y="5735850"/>
            <a:ext cx="538420" cy="58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9" name="TextBox 40"/>
          <p:cNvSpPr txBox="1"/>
          <p:nvPr/>
        </p:nvSpPr>
        <p:spPr>
          <a:xfrm>
            <a:off x="8027765" y="5785848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LoopLink2</a:t>
            </a:r>
          </a:p>
        </p:txBody>
      </p:sp>
      <p:sp>
        <p:nvSpPr>
          <p:cNvPr id="56" name="7-Point Star 55"/>
          <p:cNvSpPr/>
          <p:nvPr/>
        </p:nvSpPr>
        <p:spPr>
          <a:xfrm>
            <a:off x="7342535" y="139845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arenR"/>
            </a:pPr>
            <a:r>
              <a:rPr lang="en-US" b="1" dirty="0">
                <a:solidFill>
                  <a:sysClr val="windowText" lastClr="000000"/>
                </a:solidFill>
              </a:rPr>
              <a:t>No Traffic Overhead in Core Link.</a:t>
            </a:r>
          </a:p>
        </p:txBody>
      </p:sp>
      <p:sp>
        <p:nvSpPr>
          <p:cNvPr id="80" name="7-Point Star 79"/>
          <p:cNvSpPr/>
          <p:nvPr/>
        </p:nvSpPr>
        <p:spPr>
          <a:xfrm>
            <a:off x="7479555" y="1459621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2) Consistency &amp; Fidelity of mapping.</a:t>
            </a:r>
          </a:p>
        </p:txBody>
      </p:sp>
      <p:sp>
        <p:nvSpPr>
          <p:cNvPr id="81" name="7-Point Star 80"/>
          <p:cNvSpPr/>
          <p:nvPr/>
        </p:nvSpPr>
        <p:spPr>
          <a:xfrm>
            <a:off x="7612213" y="1561515"/>
            <a:ext cx="3959786" cy="2954851"/>
          </a:xfrm>
          <a:prstGeom prst="star7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3) Complete traffic isolation.</a:t>
            </a:r>
          </a:p>
        </p:txBody>
      </p:sp>
    </p:spTree>
    <p:extLst>
      <p:ext uri="{BB962C8B-B14F-4D97-AF65-F5344CB8AC3E}">
        <p14:creationId xmlns:p14="http://schemas.microsoft.com/office/powerpoint/2010/main" val="27530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139 L -0.22956 -0.26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8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43 -0.19606 L 0.04558 -0.19606 L 0.04558 -0.10856 L 0.078 -0.10856 L 0.078 -0.18565 L -0.06406 -0.1831 C -0.06432 -0.12384 -0.06458 -0.06458 -0.06471 -0.00532 " pathEditMode="relative" ptsTypes="AAAAAAAA">
                                      <p:cBhvr>
                                        <p:cTn id="10" dur="3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4" grpId="0" animBg="1"/>
      <p:bldP spid="56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7CE9E16-D5AC-4CBB-963B-5E0095FDA2D4}"/>
              </a:ext>
            </a:extLst>
          </p:cNvPr>
          <p:cNvSpPr/>
          <p:nvPr/>
        </p:nvSpPr>
        <p:spPr>
          <a:xfrm>
            <a:off x="5206336" y="5765133"/>
            <a:ext cx="364633" cy="266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8F8BBE7-8CB5-4C75-95AF-5C68E079D949}"/>
              </a:ext>
            </a:extLst>
          </p:cNvPr>
          <p:cNvSpPr txBox="1"/>
          <p:nvPr/>
        </p:nvSpPr>
        <p:spPr>
          <a:xfrm>
            <a:off x="5634097" y="5606349"/>
            <a:ext cx="1033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Always</a:t>
            </a:r>
          </a:p>
          <a:p>
            <a:r>
              <a:rPr lang="en-US" sz="2000" dirty="0"/>
              <a:t>Feasible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5546DCE7-7C54-462D-AB30-48E6C50C7080}"/>
              </a:ext>
            </a:extLst>
          </p:cNvPr>
          <p:cNvSpPr/>
          <p:nvPr/>
        </p:nvSpPr>
        <p:spPr>
          <a:xfrm>
            <a:off x="7392435" y="5765133"/>
            <a:ext cx="364633" cy="266056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44FD48A4-411E-49ED-B982-F3881399F3F3}"/>
              </a:ext>
            </a:extLst>
          </p:cNvPr>
          <p:cNvSpPr txBox="1"/>
          <p:nvPr/>
        </p:nvSpPr>
        <p:spPr>
          <a:xfrm>
            <a:off x="7820194" y="5606349"/>
            <a:ext cx="3695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Feasibility depends on topology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F8D1BFEB-1A65-408A-B480-3A8EB8509F27}"/>
              </a:ext>
            </a:extLst>
          </p:cNvPr>
          <p:cNvSpPr txBox="1"/>
          <p:nvPr/>
        </p:nvSpPr>
        <p:spPr>
          <a:xfrm>
            <a:off x="4965878" y="6392196"/>
            <a:ext cx="707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X: Number of Hosts                           Y: Number of inter-switch links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42900" y="3276600"/>
            <a:ext cx="952500" cy="52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dirty="0" smtClean="0"/>
              <a:t> Ports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166107" y="3276600"/>
            <a:ext cx="952500" cy="52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 Ports</a:t>
            </a:r>
            <a:endParaRPr lang="en-US" dirty="0"/>
          </a:p>
        </p:txBody>
      </p:sp>
      <p:pic>
        <p:nvPicPr>
          <p:cNvPr id="1026" name="Picture 2" descr="https://freeclipartimage.com/storage/upload/cloud-clip-art/cloud-clip-art-6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62100"/>
            <a:ext cx="1959778" cy="97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056656" y="1865590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Network</a:t>
            </a:r>
            <a:endParaRPr lang="en-US" dirty="0"/>
          </a:p>
        </p:txBody>
      </p:sp>
      <p:cxnSp>
        <p:nvCxnSpPr>
          <p:cNvPr id="68" name="Straight Connector 67"/>
          <p:cNvCxnSpPr>
            <a:endCxn id="64" idx="0"/>
          </p:cNvCxnSpPr>
          <p:nvPr/>
        </p:nvCxnSpPr>
        <p:spPr>
          <a:xfrm flipH="1">
            <a:off x="819150" y="2438400"/>
            <a:ext cx="638175" cy="8382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5" idx="0"/>
          </p:cNvCxnSpPr>
          <p:nvPr/>
        </p:nvCxnSpPr>
        <p:spPr>
          <a:xfrm>
            <a:off x="2053209" y="2488407"/>
            <a:ext cx="589148" cy="7881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462150" y="344805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……</a:t>
            </a:r>
            <a:endParaRPr lang="en-US" dirty="0"/>
          </a:p>
        </p:txBody>
      </p:sp>
      <p:sp>
        <p:nvSpPr>
          <p:cNvPr id="75" name="Right Brace 74"/>
          <p:cNvSpPr/>
          <p:nvPr/>
        </p:nvSpPr>
        <p:spPr>
          <a:xfrm rot="5400000">
            <a:off x="1613324" y="2655929"/>
            <a:ext cx="234858" cy="2775707"/>
          </a:xfrm>
          <a:prstGeom prst="rightBrace">
            <a:avLst>
              <a:gd name="adj1" fmla="val 8333"/>
              <a:gd name="adj2" fmla="val 48859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140337" y="4301209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Switches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347783" y="272519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L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-42947" y="272174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Capacity L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51CA37B2-815C-4AAA-A867-0ABCF7133FE4}"/>
              </a:ext>
            </a:extLst>
          </p:cNvPr>
          <p:cNvSpPr txBox="1"/>
          <p:nvPr/>
        </p:nvSpPr>
        <p:spPr>
          <a:xfrm>
            <a:off x="10368944" y="5191173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xmlns="" id="{EBDC8185-C576-457C-9F09-A30296A7BCFE}"/>
              </a:ext>
            </a:extLst>
          </p:cNvPr>
          <p:cNvSpPr/>
          <p:nvPr/>
        </p:nvSpPr>
        <p:spPr>
          <a:xfrm>
            <a:off x="5717253" y="913125"/>
            <a:ext cx="4084169" cy="2154767"/>
          </a:xfrm>
          <a:prstGeom prst="triangle">
            <a:avLst>
              <a:gd name="adj" fmla="val 0"/>
            </a:avLst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028F4002-6115-486A-B436-9B8BE969CF15}"/>
              </a:ext>
            </a:extLst>
          </p:cNvPr>
          <p:cNvGrpSpPr/>
          <p:nvPr/>
        </p:nvGrpSpPr>
        <p:grpSpPr>
          <a:xfrm>
            <a:off x="5706990" y="533722"/>
            <a:ext cx="4667144" cy="4904249"/>
            <a:chOff x="284085" y="1299997"/>
            <a:chExt cx="5202315" cy="520293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C189A800-349A-406B-BFF9-364E4A541276}"/>
                </a:ext>
              </a:extLst>
            </p:cNvPr>
            <p:cNvCxnSpPr/>
            <p:nvPr/>
          </p:nvCxnSpPr>
          <p:spPr>
            <a:xfrm flipV="1">
              <a:off x="284085" y="1299997"/>
              <a:ext cx="0" cy="52029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DF221A15-6197-45D9-BDC3-D43C369B0FD5}"/>
                </a:ext>
              </a:extLst>
            </p:cNvPr>
            <p:cNvCxnSpPr>
              <a:cxnSpLocks/>
            </p:cNvCxnSpPr>
            <p:nvPr/>
          </p:nvCxnSpPr>
          <p:spPr>
            <a:xfrm>
              <a:off x="284085" y="6498454"/>
              <a:ext cx="52023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BD1E1AC-49E6-40E5-9428-9AAA79B7464B}"/>
              </a:ext>
            </a:extLst>
          </p:cNvPr>
          <p:cNvSpPr txBox="1"/>
          <p:nvPr/>
        </p:nvSpPr>
        <p:spPr>
          <a:xfrm>
            <a:off x="5543898" y="173722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81474F81-0BE8-432A-B135-5BEEBBD91C1C}"/>
              </a:ext>
            </a:extLst>
          </p:cNvPr>
          <p:cNvSpPr/>
          <p:nvPr/>
        </p:nvSpPr>
        <p:spPr>
          <a:xfrm>
            <a:off x="5713582" y="4235527"/>
            <a:ext cx="4090762" cy="118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521FA92F-C047-4FC9-A2CC-6FCC33C6284A}"/>
              </a:ext>
            </a:extLst>
          </p:cNvPr>
          <p:cNvSpPr/>
          <p:nvPr/>
        </p:nvSpPr>
        <p:spPr>
          <a:xfrm>
            <a:off x="5722499" y="3046879"/>
            <a:ext cx="4090762" cy="1188855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xmlns="" id="{C1C426EE-6576-4E44-A80B-99F9B057B275}"/>
              </a:ext>
            </a:extLst>
          </p:cNvPr>
          <p:cNvSpPr/>
          <p:nvPr/>
        </p:nvSpPr>
        <p:spPr>
          <a:xfrm>
            <a:off x="5713580" y="2089762"/>
            <a:ext cx="4084169" cy="2154767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5A64A58-1753-4CA5-A6AB-4C751867F9D7}"/>
              </a:ext>
            </a:extLst>
          </p:cNvPr>
          <p:cNvSpPr txBox="1"/>
          <p:nvPr/>
        </p:nvSpPr>
        <p:spPr>
          <a:xfrm>
            <a:off x="5050217" y="4033355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BF2DCE6B-5CEA-47E4-B203-EA12CECB72EF}"/>
              </a:ext>
            </a:extLst>
          </p:cNvPr>
          <p:cNvSpPr txBox="1"/>
          <p:nvPr/>
        </p:nvSpPr>
        <p:spPr>
          <a:xfrm>
            <a:off x="4994698" y="2844500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FDFA34F-C287-41DA-8C06-1DD1608A2FD8}"/>
              </a:ext>
            </a:extLst>
          </p:cNvPr>
          <p:cNvSpPr txBox="1"/>
          <p:nvPr/>
        </p:nvSpPr>
        <p:spPr>
          <a:xfrm>
            <a:off x="4315347" y="1800858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NL/4+NH/2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D021165-88D9-4981-BB06-AB9875193417}"/>
              </a:ext>
            </a:extLst>
          </p:cNvPr>
          <p:cNvSpPr txBox="1"/>
          <p:nvPr/>
        </p:nvSpPr>
        <p:spPr>
          <a:xfrm>
            <a:off x="4281235" y="663826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NL/2+NH/2</a:t>
            </a:r>
          </a:p>
        </p:txBody>
      </p:sp>
    </p:spTree>
    <p:extLst>
      <p:ext uri="{BB962C8B-B14F-4D97-AF65-F5344CB8AC3E}">
        <p14:creationId xmlns:p14="http://schemas.microsoft.com/office/powerpoint/2010/main" val="130978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38" grpId="0" animBg="1"/>
      <p:bldP spid="3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025" y="0"/>
            <a:ext cx="8067675" cy="1325563"/>
          </a:xfrm>
        </p:spPr>
        <p:txBody>
          <a:bodyPr/>
          <a:lstStyle/>
          <a:p>
            <a:r>
              <a:rPr lang="en-US" dirty="0" smtClean="0"/>
              <a:t>Software-Configurable Loopbacks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82" r="93" b="494"/>
          <a:stretch/>
        </p:blipFill>
        <p:spPr>
          <a:xfrm>
            <a:off x="1085850" y="1555750"/>
            <a:ext cx="9784080" cy="50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4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586544" y="3434094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5747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9742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1931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Switch3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927360" y="5764493"/>
            <a:ext cx="6317149" cy="667425"/>
            <a:chOff x="2927360" y="5764493"/>
            <a:chExt cx="6317149" cy="667425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7360" y="5764495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61355" y="5764494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5350" y="5764493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541130" y="6098202"/>
              <a:ext cx="109712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72125" y="6098202"/>
              <a:ext cx="112980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>
          <a:xfrm>
            <a:off x="2927360" y="3486697"/>
            <a:ext cx="6133438" cy="125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  <a:endCxn id="5" idx="0"/>
          </p:cNvCxnSpPr>
          <p:nvPr/>
        </p:nvCxnSpPr>
        <p:spPr>
          <a:xfrm flipH="1">
            <a:off x="3851936" y="4744962"/>
            <a:ext cx="2142141" cy="1019531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>
            <a:off x="5994079" y="4744964"/>
            <a:ext cx="91854" cy="101953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7" idx="0"/>
          </p:cNvCxnSpPr>
          <p:nvPr/>
        </p:nvCxnSpPr>
        <p:spPr>
          <a:xfrm>
            <a:off x="5994077" y="4744962"/>
            <a:ext cx="2325849" cy="1019528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11516" y="4948001"/>
            <a:ext cx="1279902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76518" y="4328481"/>
            <a:ext cx="2396973" cy="4054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76520" y="3489922"/>
            <a:ext cx="2391440" cy="4387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Topology Abstraction</a:t>
            </a:r>
          </a:p>
        </p:txBody>
      </p:sp>
      <p:cxnSp>
        <p:nvCxnSpPr>
          <p:cNvPr id="22" name="Straight Arrow Connector 21"/>
          <p:cNvCxnSpPr>
            <a:cxnSpLocks/>
            <a:stCxn id="13" idx="0"/>
            <a:endCxn id="4" idx="2"/>
          </p:cNvCxnSpPr>
          <p:nvPr/>
        </p:nvCxnSpPr>
        <p:spPr>
          <a:xfrm flipH="1" flipV="1">
            <a:off x="1771889" y="2467164"/>
            <a:ext cx="4222190" cy="1019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4861436" y="2466913"/>
            <a:ext cx="1132643" cy="101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0"/>
            <a:endCxn id="21" idx="2"/>
          </p:cNvCxnSpPr>
          <p:nvPr/>
        </p:nvCxnSpPr>
        <p:spPr>
          <a:xfrm flipV="1">
            <a:off x="5994079" y="2464749"/>
            <a:ext cx="1941464" cy="1021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322456" y="217849"/>
            <a:ext cx="3077962" cy="2249064"/>
            <a:chOff x="3322456" y="217849"/>
            <a:chExt cx="3077962" cy="2249064"/>
          </a:xfrm>
        </p:grpSpPr>
        <p:grpSp>
          <p:nvGrpSpPr>
            <p:cNvPr id="96" name="Group 95"/>
            <p:cNvGrpSpPr/>
            <p:nvPr/>
          </p:nvGrpSpPr>
          <p:grpSpPr>
            <a:xfrm>
              <a:off x="3322456" y="217849"/>
              <a:ext cx="3077962" cy="2249064"/>
              <a:chOff x="3322456" y="217849"/>
              <a:chExt cx="3077962" cy="22490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322456" y="245799"/>
                <a:ext cx="3077962" cy="22211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88029" y="217849"/>
                <a:ext cx="1114772" cy="38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2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069881" y="709803"/>
                <a:ext cx="1625912" cy="45221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ONOS Controller</a:t>
                </a:r>
              </a:p>
            </p:txBody>
          </p:sp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25579" y="149941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07708" y="205584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00570" y="178449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1779" y="2090874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01362" y="1579829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41612" y="187174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09014" y="212282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80050" y="1748665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/>
              <p:cNvCxnSpPr>
                <a:cxnSpLocks/>
                <a:stCxn id="34" idx="0"/>
              </p:cNvCxnSpPr>
              <p:nvPr/>
            </p:nvCxnSpPr>
            <p:spPr>
              <a:xfrm flipV="1">
                <a:off x="3807708" y="1652595"/>
                <a:ext cx="475924" cy="17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cxnSpLocks/>
                <a:stCxn id="34" idx="0"/>
                <a:endCxn id="45" idx="0"/>
              </p:cNvCxnSpPr>
              <p:nvPr/>
            </p:nvCxnSpPr>
            <p:spPr>
              <a:xfrm>
                <a:off x="3807708" y="1823889"/>
                <a:ext cx="317869" cy="2319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266648" y="2205475"/>
                <a:ext cx="39360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47" idx="0"/>
              </p:cNvCxnSpPr>
              <p:nvPr/>
            </p:nvCxnSpPr>
            <p:spPr>
              <a:xfrm>
                <a:off x="4531570" y="1921885"/>
                <a:ext cx="258078" cy="168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0" idx="0"/>
              </p:cNvCxnSpPr>
              <p:nvPr/>
            </p:nvCxnSpPr>
            <p:spPr>
              <a:xfrm>
                <a:off x="5280657" y="1991615"/>
                <a:ext cx="246224" cy="1312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616426" y="1892951"/>
                <a:ext cx="423171" cy="274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48" idx="0"/>
              </p:cNvCxnSpPr>
              <p:nvPr/>
            </p:nvCxnSpPr>
            <p:spPr>
              <a:xfrm flipV="1">
                <a:off x="4588885" y="1579829"/>
                <a:ext cx="530343" cy="65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49" idx="0"/>
              </p:cNvCxnSpPr>
              <p:nvPr/>
            </p:nvCxnSpPr>
            <p:spPr>
              <a:xfrm>
                <a:off x="4542281" y="1617581"/>
                <a:ext cx="617200" cy="254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268634" y="1707573"/>
                <a:ext cx="653530" cy="1393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0" idx="0"/>
              </p:cNvCxnSpPr>
              <p:nvPr/>
            </p:nvCxnSpPr>
            <p:spPr>
              <a:xfrm flipV="1">
                <a:off x="5526884" y="1849081"/>
                <a:ext cx="106741" cy="273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50" idx="0"/>
              </p:cNvCxnSpPr>
              <p:nvPr/>
            </p:nvCxnSpPr>
            <p:spPr>
              <a:xfrm flipV="1">
                <a:off x="4879198" y="2122830"/>
                <a:ext cx="647683" cy="826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5" idx="0"/>
              </p:cNvCxnSpPr>
              <p:nvPr/>
            </p:nvCxnSpPr>
            <p:spPr>
              <a:xfrm flipV="1">
                <a:off x="4125577" y="1927365"/>
                <a:ext cx="135072" cy="1284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9839" y="182388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219845" y="210316"/>
            <a:ext cx="3104087" cy="2256848"/>
            <a:chOff x="219845" y="210316"/>
            <a:chExt cx="3104087" cy="2256848"/>
          </a:xfrm>
        </p:grpSpPr>
        <p:sp>
          <p:nvSpPr>
            <p:cNvPr id="4" name="Rectangle 3"/>
            <p:cNvSpPr/>
            <p:nvPr/>
          </p:nvSpPr>
          <p:spPr>
            <a:xfrm>
              <a:off x="219845" y="246050"/>
              <a:ext cx="3104087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4893" y="210316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99434" y="719393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dirty="0">
                  <a:solidFill>
                    <a:schemeClr val="tx1"/>
                  </a:solidFill>
                </a:rPr>
                <a:t> Controller</a:t>
              </a:r>
            </a:p>
          </p:txBody>
        </p:sp>
        <p:pic>
          <p:nvPicPr>
            <p:cNvPr id="2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206" y="174310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5144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0804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432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67896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5765" y="174415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45094" y="135586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0"/>
            </p:cNvCxnSpPr>
            <p:nvPr/>
          </p:nvCxnSpPr>
          <p:spPr>
            <a:xfrm flipV="1">
              <a:off x="849073" y="1482804"/>
              <a:ext cx="625959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 flipV="1">
              <a:off x="512665" y="1896095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  <a:stCxn id="31" idx="0"/>
            </p:cNvCxnSpPr>
            <p:nvPr/>
          </p:nvCxnSpPr>
          <p:spPr>
            <a:xfrm flipH="1" flipV="1">
              <a:off x="960002" y="1857831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33" idx="0"/>
            </p:cNvCxnSpPr>
            <p:nvPr/>
          </p:nvCxnSpPr>
          <p:spPr>
            <a:xfrm flipV="1">
              <a:off x="2085763" y="1866804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  <a:stCxn id="30" idx="0"/>
            </p:cNvCxnSpPr>
            <p:nvPr/>
          </p:nvCxnSpPr>
          <p:spPr>
            <a:xfrm flipH="1" flipV="1">
              <a:off x="2549592" y="1896093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777677" y="1482804"/>
              <a:ext cx="593584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ounded Rectangle 64"/>
          <p:cNvSpPr/>
          <p:nvPr/>
        </p:nvSpPr>
        <p:spPr>
          <a:xfrm>
            <a:off x="2927360" y="3752802"/>
            <a:ext cx="1208684" cy="7267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BNV Mapper</a:t>
            </a:r>
          </a:p>
        </p:txBody>
      </p:sp>
      <p:pic>
        <p:nvPicPr>
          <p:cNvPr id="66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" y="3699537"/>
            <a:ext cx="923851" cy="8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>
            <a:off x="1723571" y="3891430"/>
            <a:ext cx="1203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723285" y="4328481"/>
            <a:ext cx="1204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22600" y="4427162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398738" y="217849"/>
            <a:ext cx="3080026" cy="2246900"/>
            <a:chOff x="6398738" y="217849"/>
            <a:chExt cx="3080026" cy="2246900"/>
          </a:xfrm>
        </p:grpSpPr>
        <p:sp>
          <p:nvSpPr>
            <p:cNvPr id="21" name="Rectangle 20"/>
            <p:cNvSpPr/>
            <p:nvPr/>
          </p:nvSpPr>
          <p:spPr>
            <a:xfrm>
              <a:off x="6398738" y="243635"/>
              <a:ext cx="3073611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03841" y="217849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217793" y="708972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71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92059DC-D3F4-48AC-B103-9AA9115C6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59086" y="1726855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5947960-1A8E-4223-9CDA-B0FCD2B4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43024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72E1143B-CD28-4776-8924-9EE5781B0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8683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E492ED53-BCAE-4E05-B185-BABA8E67A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22678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D4D3B828-0D67-4BB3-BFB1-3F0ED60D1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5776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769C193-5B2B-4502-B54D-B44B6BEFC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13645" y="1727908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B73617F-42BD-418B-B04D-D0494D832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24952" y="133959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3EE0AB34-1497-4F8F-82DA-7861FC3D3D49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176955" y="1490026"/>
              <a:ext cx="315650" cy="2368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4C4D59B3-2A6D-49DC-8D9B-60930F9CC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9861" y="1897573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9213E8AB-76DA-47AE-995F-3BFD8CC4A8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7199" y="1859308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50FCCF99-6F81-440D-AC63-C73B3E8DF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959" y="1868281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3AFA258F-2465-4F84-A34D-6BA5CFF7B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6789" y="1897570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CDE1ECB8-F076-4CF5-B53C-14438AAC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0583" y="1471266"/>
              <a:ext cx="197876" cy="273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5F4E1897-F364-4838-9E39-31729D8F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5719" y="1320289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1BA8FF7-37C2-48DE-8688-0277C8F8A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4342" y="1471266"/>
              <a:ext cx="971821" cy="3737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6B251039-16DA-4677-8821-797B126129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9245" y="1506891"/>
              <a:ext cx="828987" cy="2977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6BDBFD5-0D32-45C1-8A9C-132629855749}"/>
              </a:ext>
            </a:extLst>
          </p:cNvPr>
          <p:cNvSpPr/>
          <p:nvPr/>
        </p:nvSpPr>
        <p:spPr>
          <a:xfrm>
            <a:off x="9724203" y="243635"/>
            <a:ext cx="2261853" cy="2221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FatTree</a:t>
            </a:r>
            <a:r>
              <a:rPr lang="en-US" dirty="0"/>
              <a:t>, </a:t>
            </a:r>
            <a:r>
              <a:rPr lang="en-US" dirty="0" err="1"/>
              <a:t>JellyFish</a:t>
            </a:r>
            <a:r>
              <a:rPr lang="en-US" dirty="0"/>
              <a:t>, </a:t>
            </a:r>
            <a:r>
              <a:rPr lang="en-US" dirty="0" err="1"/>
              <a:t>HyperCube</a:t>
            </a:r>
            <a:r>
              <a:rPr lang="en-US" dirty="0"/>
              <a:t>, HyperX, </a:t>
            </a:r>
            <a:r>
              <a:rPr lang="en-US" dirty="0" err="1"/>
              <a:t>Xpander</a:t>
            </a:r>
            <a:r>
              <a:rPr lang="en-US" dirty="0"/>
              <a:t>, </a:t>
            </a:r>
            <a:r>
              <a:rPr lang="en-US" dirty="0" smtClean="0"/>
              <a:t>Arbitrary </a:t>
            </a:r>
            <a:r>
              <a:rPr lang="en-US" dirty="0"/>
              <a:t>topologies…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73FA3C-EF3D-4F9F-82F0-4B6FC5A8AB05}"/>
              </a:ext>
            </a:extLst>
          </p:cNvPr>
          <p:cNvSpPr txBox="1"/>
          <p:nvPr/>
        </p:nvSpPr>
        <p:spPr>
          <a:xfrm>
            <a:off x="10297641" y="215160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Tenant </a:t>
            </a:r>
            <a:r>
              <a:rPr lang="en-US" dirty="0"/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32DA72F-831C-4B47-8741-6C508BF44D16}"/>
              </a:ext>
            </a:extLst>
          </p:cNvPr>
          <p:cNvSpPr txBox="1"/>
          <p:nvPr/>
        </p:nvSpPr>
        <p:spPr>
          <a:xfrm>
            <a:off x="9412904" y="1169736"/>
            <a:ext cx="410163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C375E27A-8730-4545-8130-9A105CD9C062}"/>
              </a:ext>
            </a:extLst>
          </p:cNvPr>
          <p:cNvCxnSpPr>
            <a:cxnSpLocks/>
            <a:stCxn id="19" idx="0"/>
            <a:endCxn id="87" idx="2"/>
          </p:cNvCxnSpPr>
          <p:nvPr/>
        </p:nvCxnSpPr>
        <p:spPr>
          <a:xfrm flipV="1">
            <a:off x="5972240" y="2464749"/>
            <a:ext cx="4882890" cy="102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ed Rectangle 117">
            <a:extLst>
              <a:ext uri="{FF2B5EF4-FFF2-40B4-BE49-F238E27FC236}">
                <a16:creationId xmlns:a16="http://schemas.microsoft.com/office/drawing/2014/main" xmlns="" id="{38509946-A32E-4A43-B679-287618F19F71}"/>
              </a:ext>
            </a:extLst>
          </p:cNvPr>
          <p:cNvSpPr/>
          <p:nvPr/>
        </p:nvSpPr>
        <p:spPr>
          <a:xfrm>
            <a:off x="10042174" y="708972"/>
            <a:ext cx="1625912" cy="45221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Any SDN Controller</a:t>
            </a:r>
          </a:p>
        </p:txBody>
      </p:sp>
    </p:spTree>
    <p:extLst>
      <p:ext uri="{BB962C8B-B14F-4D97-AF65-F5344CB8AC3E}">
        <p14:creationId xmlns:p14="http://schemas.microsoft.com/office/powerpoint/2010/main" val="10963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586544" y="3434094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5747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9742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1931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Switch3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927360" y="5764493"/>
            <a:ext cx="6317149" cy="667425"/>
            <a:chOff x="2927360" y="5764493"/>
            <a:chExt cx="6317149" cy="667425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7360" y="5764495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61355" y="5764494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5350" y="5764493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541130" y="6098202"/>
              <a:ext cx="109712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72125" y="6098202"/>
              <a:ext cx="112980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>
          <a:xfrm>
            <a:off x="2927360" y="3486697"/>
            <a:ext cx="6133438" cy="125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  <a:endCxn id="5" idx="0"/>
          </p:cNvCxnSpPr>
          <p:nvPr/>
        </p:nvCxnSpPr>
        <p:spPr>
          <a:xfrm flipH="1">
            <a:off x="3851936" y="4744962"/>
            <a:ext cx="2142141" cy="1019531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>
            <a:off x="5994079" y="4744964"/>
            <a:ext cx="91854" cy="101953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7" idx="0"/>
          </p:cNvCxnSpPr>
          <p:nvPr/>
        </p:nvCxnSpPr>
        <p:spPr>
          <a:xfrm>
            <a:off x="5994077" y="4744962"/>
            <a:ext cx="2325849" cy="1019528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11516" y="4948001"/>
            <a:ext cx="1279902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76518" y="4328481"/>
            <a:ext cx="2396973" cy="4054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76520" y="3489922"/>
            <a:ext cx="2391440" cy="4387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Topology Abstraction</a:t>
            </a:r>
          </a:p>
        </p:txBody>
      </p:sp>
      <p:cxnSp>
        <p:nvCxnSpPr>
          <p:cNvPr id="22" name="Straight Arrow Connector 21"/>
          <p:cNvCxnSpPr>
            <a:cxnSpLocks/>
            <a:stCxn id="13" idx="0"/>
            <a:endCxn id="4" idx="2"/>
          </p:cNvCxnSpPr>
          <p:nvPr/>
        </p:nvCxnSpPr>
        <p:spPr>
          <a:xfrm flipH="1" flipV="1">
            <a:off x="1771889" y="2467164"/>
            <a:ext cx="4222190" cy="1019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4861436" y="2466913"/>
            <a:ext cx="1132643" cy="101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0"/>
            <a:endCxn id="21" idx="2"/>
          </p:cNvCxnSpPr>
          <p:nvPr/>
        </p:nvCxnSpPr>
        <p:spPr>
          <a:xfrm flipV="1">
            <a:off x="5994079" y="2464749"/>
            <a:ext cx="1941464" cy="1021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322456" y="217849"/>
            <a:ext cx="3077962" cy="2249064"/>
            <a:chOff x="3322456" y="217849"/>
            <a:chExt cx="3077962" cy="2249064"/>
          </a:xfrm>
        </p:grpSpPr>
        <p:grpSp>
          <p:nvGrpSpPr>
            <p:cNvPr id="96" name="Group 95"/>
            <p:cNvGrpSpPr/>
            <p:nvPr/>
          </p:nvGrpSpPr>
          <p:grpSpPr>
            <a:xfrm>
              <a:off x="3322456" y="217849"/>
              <a:ext cx="3077962" cy="2249064"/>
              <a:chOff x="3322456" y="217849"/>
              <a:chExt cx="3077962" cy="22490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322456" y="245799"/>
                <a:ext cx="3077962" cy="22211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88029" y="217849"/>
                <a:ext cx="1114772" cy="38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2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069881" y="709803"/>
                <a:ext cx="1625912" cy="45221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ONOS Controller</a:t>
                </a:r>
              </a:p>
            </p:txBody>
          </p:sp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25579" y="149941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07708" y="205584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00570" y="178449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1779" y="2090874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01362" y="1579829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41612" y="187174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09014" y="212282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80050" y="1748665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/>
              <p:cNvCxnSpPr>
                <a:cxnSpLocks/>
                <a:stCxn id="34" idx="0"/>
              </p:cNvCxnSpPr>
              <p:nvPr/>
            </p:nvCxnSpPr>
            <p:spPr>
              <a:xfrm flipV="1">
                <a:off x="3807708" y="1652595"/>
                <a:ext cx="475924" cy="17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cxnSpLocks/>
                <a:stCxn id="34" idx="0"/>
                <a:endCxn id="45" idx="0"/>
              </p:cNvCxnSpPr>
              <p:nvPr/>
            </p:nvCxnSpPr>
            <p:spPr>
              <a:xfrm>
                <a:off x="3807708" y="1823889"/>
                <a:ext cx="317869" cy="2319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266648" y="2205475"/>
                <a:ext cx="39360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47" idx="0"/>
              </p:cNvCxnSpPr>
              <p:nvPr/>
            </p:nvCxnSpPr>
            <p:spPr>
              <a:xfrm>
                <a:off x="4531570" y="1921885"/>
                <a:ext cx="258078" cy="168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0" idx="0"/>
              </p:cNvCxnSpPr>
              <p:nvPr/>
            </p:nvCxnSpPr>
            <p:spPr>
              <a:xfrm>
                <a:off x="5280657" y="1991615"/>
                <a:ext cx="246224" cy="1312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616426" y="1892951"/>
                <a:ext cx="423171" cy="274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48" idx="0"/>
              </p:cNvCxnSpPr>
              <p:nvPr/>
            </p:nvCxnSpPr>
            <p:spPr>
              <a:xfrm flipV="1">
                <a:off x="4588885" y="1579829"/>
                <a:ext cx="530343" cy="65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49" idx="0"/>
              </p:cNvCxnSpPr>
              <p:nvPr/>
            </p:nvCxnSpPr>
            <p:spPr>
              <a:xfrm>
                <a:off x="4542281" y="1617581"/>
                <a:ext cx="617200" cy="254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268634" y="1707573"/>
                <a:ext cx="653530" cy="1393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0" idx="0"/>
              </p:cNvCxnSpPr>
              <p:nvPr/>
            </p:nvCxnSpPr>
            <p:spPr>
              <a:xfrm flipV="1">
                <a:off x="5526884" y="1849081"/>
                <a:ext cx="106741" cy="273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50" idx="0"/>
              </p:cNvCxnSpPr>
              <p:nvPr/>
            </p:nvCxnSpPr>
            <p:spPr>
              <a:xfrm flipV="1">
                <a:off x="4879198" y="2122830"/>
                <a:ext cx="647683" cy="826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5" idx="0"/>
              </p:cNvCxnSpPr>
              <p:nvPr/>
            </p:nvCxnSpPr>
            <p:spPr>
              <a:xfrm flipV="1">
                <a:off x="4125577" y="1927365"/>
                <a:ext cx="135072" cy="1284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9839" y="182388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219845" y="210316"/>
            <a:ext cx="3104087" cy="2256848"/>
            <a:chOff x="219845" y="210316"/>
            <a:chExt cx="3104087" cy="2256848"/>
          </a:xfrm>
        </p:grpSpPr>
        <p:sp>
          <p:nvSpPr>
            <p:cNvPr id="4" name="Rectangle 3"/>
            <p:cNvSpPr/>
            <p:nvPr/>
          </p:nvSpPr>
          <p:spPr>
            <a:xfrm>
              <a:off x="219845" y="246050"/>
              <a:ext cx="3104087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4893" y="210316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99434" y="719393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dirty="0">
                  <a:solidFill>
                    <a:schemeClr val="tx1"/>
                  </a:solidFill>
                </a:rPr>
                <a:t> Controller</a:t>
              </a:r>
            </a:p>
          </p:txBody>
        </p:sp>
        <p:pic>
          <p:nvPicPr>
            <p:cNvPr id="2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206" y="174310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5144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0804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432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67896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5765" y="174415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45094" y="135586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0"/>
            </p:cNvCxnSpPr>
            <p:nvPr/>
          </p:nvCxnSpPr>
          <p:spPr>
            <a:xfrm flipV="1">
              <a:off x="849073" y="1482804"/>
              <a:ext cx="625959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 flipV="1">
              <a:off x="512665" y="1896095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  <a:stCxn id="31" idx="0"/>
            </p:cNvCxnSpPr>
            <p:nvPr/>
          </p:nvCxnSpPr>
          <p:spPr>
            <a:xfrm flipH="1" flipV="1">
              <a:off x="960002" y="1857831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33" idx="0"/>
            </p:cNvCxnSpPr>
            <p:nvPr/>
          </p:nvCxnSpPr>
          <p:spPr>
            <a:xfrm flipV="1">
              <a:off x="2085763" y="1866804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  <a:stCxn id="30" idx="0"/>
            </p:cNvCxnSpPr>
            <p:nvPr/>
          </p:nvCxnSpPr>
          <p:spPr>
            <a:xfrm flipH="1" flipV="1">
              <a:off x="2549592" y="1896093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777677" y="1482804"/>
              <a:ext cx="593584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ounded Rectangle 64"/>
          <p:cNvSpPr/>
          <p:nvPr/>
        </p:nvSpPr>
        <p:spPr>
          <a:xfrm>
            <a:off x="2927360" y="3752802"/>
            <a:ext cx="1208684" cy="7267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BNV Mapper</a:t>
            </a:r>
          </a:p>
        </p:txBody>
      </p:sp>
      <p:pic>
        <p:nvPicPr>
          <p:cNvPr id="66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" y="3699537"/>
            <a:ext cx="923851" cy="8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>
            <a:off x="1723571" y="3891430"/>
            <a:ext cx="1203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723285" y="4328481"/>
            <a:ext cx="1204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22600" y="4427162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398738" y="217849"/>
            <a:ext cx="3080026" cy="2246900"/>
            <a:chOff x="6398738" y="217849"/>
            <a:chExt cx="3080026" cy="2246900"/>
          </a:xfrm>
        </p:grpSpPr>
        <p:sp>
          <p:nvSpPr>
            <p:cNvPr id="21" name="Rectangle 20"/>
            <p:cNvSpPr/>
            <p:nvPr/>
          </p:nvSpPr>
          <p:spPr>
            <a:xfrm>
              <a:off x="6398738" y="243635"/>
              <a:ext cx="3073611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03841" y="217849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217793" y="708972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71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92059DC-D3F4-48AC-B103-9AA9115C6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59086" y="1726855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5947960-1A8E-4223-9CDA-B0FCD2B4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43024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72E1143B-CD28-4776-8924-9EE5781B0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8683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E492ED53-BCAE-4E05-B185-BABA8E67A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22678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D4D3B828-0D67-4BB3-BFB1-3F0ED60D1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5776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769C193-5B2B-4502-B54D-B44B6BEFC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13645" y="1727908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B73617F-42BD-418B-B04D-D0494D832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24952" y="133959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3EE0AB34-1497-4F8F-82DA-7861FC3D3D49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176955" y="1490026"/>
              <a:ext cx="315650" cy="2368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4C4D59B3-2A6D-49DC-8D9B-60930F9CC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9861" y="1897573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9213E8AB-76DA-47AE-995F-3BFD8CC4A8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7199" y="1859308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50FCCF99-6F81-440D-AC63-C73B3E8DF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959" y="1868281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3AFA258F-2465-4F84-A34D-6BA5CFF7B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6789" y="1897570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CDE1ECB8-F076-4CF5-B53C-14438AAC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0583" y="1471266"/>
              <a:ext cx="197876" cy="273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5F4E1897-F364-4838-9E39-31729D8F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5719" y="1320289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1BA8FF7-37C2-48DE-8688-0277C8F8A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4342" y="1471266"/>
              <a:ext cx="971821" cy="3737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6B251039-16DA-4677-8821-797B126129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9245" y="1506891"/>
              <a:ext cx="828987" cy="2977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6BDBFD5-0D32-45C1-8A9C-132629855749}"/>
              </a:ext>
            </a:extLst>
          </p:cNvPr>
          <p:cNvSpPr/>
          <p:nvPr/>
        </p:nvSpPr>
        <p:spPr>
          <a:xfrm>
            <a:off x="9724203" y="243635"/>
            <a:ext cx="2261853" cy="2221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FatTree</a:t>
            </a:r>
            <a:r>
              <a:rPr lang="en-US" dirty="0"/>
              <a:t>, </a:t>
            </a:r>
            <a:r>
              <a:rPr lang="en-US" dirty="0" err="1"/>
              <a:t>JellyFish</a:t>
            </a:r>
            <a:r>
              <a:rPr lang="en-US" dirty="0"/>
              <a:t>, </a:t>
            </a:r>
            <a:r>
              <a:rPr lang="en-US" dirty="0" err="1"/>
              <a:t>HyperCube</a:t>
            </a:r>
            <a:r>
              <a:rPr lang="en-US" dirty="0"/>
              <a:t>, HyperX, </a:t>
            </a:r>
            <a:r>
              <a:rPr lang="en-US" dirty="0" err="1"/>
              <a:t>Xpander</a:t>
            </a:r>
            <a:r>
              <a:rPr lang="en-US" dirty="0"/>
              <a:t>, </a:t>
            </a:r>
            <a:r>
              <a:rPr lang="en-US" dirty="0" smtClean="0"/>
              <a:t>Arbitrary </a:t>
            </a:r>
            <a:r>
              <a:rPr lang="en-US" dirty="0"/>
              <a:t>topologies…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73FA3C-EF3D-4F9F-82F0-4B6FC5A8AB05}"/>
              </a:ext>
            </a:extLst>
          </p:cNvPr>
          <p:cNvSpPr txBox="1"/>
          <p:nvPr/>
        </p:nvSpPr>
        <p:spPr>
          <a:xfrm>
            <a:off x="10297641" y="215160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Tenant </a:t>
            </a:r>
            <a:r>
              <a:rPr lang="en-US" dirty="0"/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32DA72F-831C-4B47-8741-6C508BF44D16}"/>
              </a:ext>
            </a:extLst>
          </p:cNvPr>
          <p:cNvSpPr txBox="1"/>
          <p:nvPr/>
        </p:nvSpPr>
        <p:spPr>
          <a:xfrm>
            <a:off x="9412904" y="1169736"/>
            <a:ext cx="410163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C375E27A-8730-4545-8130-9A105CD9C062}"/>
              </a:ext>
            </a:extLst>
          </p:cNvPr>
          <p:cNvCxnSpPr>
            <a:cxnSpLocks/>
            <a:stCxn id="19" idx="0"/>
            <a:endCxn id="87" idx="2"/>
          </p:cNvCxnSpPr>
          <p:nvPr/>
        </p:nvCxnSpPr>
        <p:spPr>
          <a:xfrm flipV="1">
            <a:off x="5972240" y="2464749"/>
            <a:ext cx="4882890" cy="102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ed Rectangle 117">
            <a:extLst>
              <a:ext uri="{FF2B5EF4-FFF2-40B4-BE49-F238E27FC236}">
                <a16:creationId xmlns:a16="http://schemas.microsoft.com/office/drawing/2014/main" xmlns="" id="{38509946-A32E-4A43-B679-287618F19F71}"/>
              </a:ext>
            </a:extLst>
          </p:cNvPr>
          <p:cNvSpPr/>
          <p:nvPr/>
        </p:nvSpPr>
        <p:spPr>
          <a:xfrm>
            <a:off x="10042174" y="708972"/>
            <a:ext cx="1625912" cy="45221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Any SDN Controller</a:t>
            </a:r>
          </a:p>
        </p:txBody>
      </p:sp>
    </p:spTree>
    <p:extLst>
      <p:ext uri="{BB962C8B-B14F-4D97-AF65-F5344CB8AC3E}">
        <p14:creationId xmlns:p14="http://schemas.microsoft.com/office/powerpoint/2010/main" val="195511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9" name="Rounded Rectangle 98"/>
          <p:cNvSpPr/>
          <p:nvPr/>
        </p:nvSpPr>
        <p:spPr>
          <a:xfrm>
            <a:off x="2927360" y="3752802"/>
            <a:ext cx="1208684" cy="7267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BNV Mapper</a:t>
            </a:r>
          </a:p>
        </p:txBody>
      </p:sp>
      <p:pic>
        <p:nvPicPr>
          <p:cNvPr id="2" name="PPTIndicator20180102114743647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76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586544" y="3434094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Virtual Topology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65747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99742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01931" y="6311561"/>
            <a:ext cx="1035936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Switch3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2927360" y="5764493"/>
            <a:ext cx="6317149" cy="667425"/>
            <a:chOff x="2927360" y="5764493"/>
            <a:chExt cx="6317149" cy="667425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27360" y="5764495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61355" y="5764494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95350" y="5764493"/>
              <a:ext cx="1849159" cy="667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4541130" y="6098202"/>
              <a:ext cx="1097122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672125" y="6098202"/>
              <a:ext cx="1129806" cy="0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ounded Rectangle 12"/>
          <p:cNvSpPr/>
          <p:nvPr/>
        </p:nvSpPr>
        <p:spPr>
          <a:xfrm>
            <a:off x="2927360" y="3486697"/>
            <a:ext cx="6133438" cy="1258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BNV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>
            <a:stCxn id="13" idx="2"/>
            <a:endCxn id="5" idx="0"/>
          </p:cNvCxnSpPr>
          <p:nvPr/>
        </p:nvCxnSpPr>
        <p:spPr>
          <a:xfrm flipH="1">
            <a:off x="3851936" y="4744962"/>
            <a:ext cx="2142141" cy="1019531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6" idx="0"/>
          </p:cNvCxnSpPr>
          <p:nvPr/>
        </p:nvCxnSpPr>
        <p:spPr>
          <a:xfrm>
            <a:off x="5994079" y="4744964"/>
            <a:ext cx="91854" cy="1019530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7" idx="0"/>
          </p:cNvCxnSpPr>
          <p:nvPr/>
        </p:nvCxnSpPr>
        <p:spPr>
          <a:xfrm>
            <a:off x="5994077" y="4744962"/>
            <a:ext cx="2325849" cy="1019528"/>
          </a:xfrm>
          <a:prstGeom prst="straightConnector1">
            <a:avLst/>
          </a:prstGeom>
          <a:ln>
            <a:prstDash val="dash"/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11516" y="4948001"/>
            <a:ext cx="1279902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OpenFlow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776518" y="4328481"/>
            <a:ext cx="2396973" cy="4054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776520" y="3489922"/>
            <a:ext cx="2391440" cy="4387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Topology Abstraction</a:t>
            </a:r>
          </a:p>
        </p:txBody>
      </p:sp>
      <p:cxnSp>
        <p:nvCxnSpPr>
          <p:cNvPr id="22" name="Straight Arrow Connector 21"/>
          <p:cNvCxnSpPr>
            <a:cxnSpLocks/>
            <a:stCxn id="13" idx="0"/>
            <a:endCxn id="4" idx="2"/>
          </p:cNvCxnSpPr>
          <p:nvPr/>
        </p:nvCxnSpPr>
        <p:spPr>
          <a:xfrm flipH="1" flipV="1">
            <a:off x="1771889" y="2467164"/>
            <a:ext cx="4222190" cy="1019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/>
            <a:stCxn id="13" idx="0"/>
            <a:endCxn id="20" idx="2"/>
          </p:cNvCxnSpPr>
          <p:nvPr/>
        </p:nvCxnSpPr>
        <p:spPr>
          <a:xfrm flipH="1" flipV="1">
            <a:off x="4861436" y="2466913"/>
            <a:ext cx="1132643" cy="1019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  <a:stCxn id="13" idx="0"/>
            <a:endCxn id="21" idx="2"/>
          </p:cNvCxnSpPr>
          <p:nvPr/>
        </p:nvCxnSpPr>
        <p:spPr>
          <a:xfrm flipV="1">
            <a:off x="5994079" y="2464749"/>
            <a:ext cx="1941464" cy="1021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322456" y="217849"/>
            <a:ext cx="3077962" cy="2249064"/>
            <a:chOff x="3322456" y="217849"/>
            <a:chExt cx="3077962" cy="2249064"/>
          </a:xfrm>
        </p:grpSpPr>
        <p:grpSp>
          <p:nvGrpSpPr>
            <p:cNvPr id="96" name="Group 95"/>
            <p:cNvGrpSpPr/>
            <p:nvPr/>
          </p:nvGrpSpPr>
          <p:grpSpPr>
            <a:xfrm>
              <a:off x="3322456" y="217849"/>
              <a:ext cx="3077962" cy="2249064"/>
              <a:chOff x="3322456" y="217849"/>
              <a:chExt cx="3077962" cy="22490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322456" y="245799"/>
                <a:ext cx="3077962" cy="22211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88029" y="217849"/>
                <a:ext cx="1114772" cy="3858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Tenant 2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4069881" y="709803"/>
                <a:ext cx="1625912" cy="45221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ONOS Controller</a:t>
                </a:r>
              </a:p>
            </p:txBody>
          </p:sp>
          <p:pic>
            <p:nvPicPr>
              <p:cNvPr id="44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25579" y="149941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807708" y="205584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00570" y="178449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471779" y="2090874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01362" y="1579829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841612" y="1871743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09014" y="2122827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" descr="https://openclipart.org/image/2400px/svg_to_png/215022/blue-switch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80050" y="1748665"/>
                <a:ext cx="635740" cy="22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2" name="Straight Connector 51"/>
              <p:cNvCxnSpPr>
                <a:cxnSpLocks/>
                <a:stCxn id="34" idx="0"/>
              </p:cNvCxnSpPr>
              <p:nvPr/>
            </p:nvCxnSpPr>
            <p:spPr>
              <a:xfrm flipV="1">
                <a:off x="3807708" y="1652595"/>
                <a:ext cx="475924" cy="1712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cxnSpLocks/>
                <a:stCxn id="34" idx="0"/>
                <a:endCxn id="45" idx="0"/>
              </p:cNvCxnSpPr>
              <p:nvPr/>
            </p:nvCxnSpPr>
            <p:spPr>
              <a:xfrm>
                <a:off x="3807708" y="1823889"/>
                <a:ext cx="317869" cy="23196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266648" y="2205475"/>
                <a:ext cx="39360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endCxn id="47" idx="0"/>
              </p:cNvCxnSpPr>
              <p:nvPr/>
            </p:nvCxnSpPr>
            <p:spPr>
              <a:xfrm>
                <a:off x="4531570" y="1921885"/>
                <a:ext cx="258078" cy="16898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endCxn id="50" idx="0"/>
              </p:cNvCxnSpPr>
              <p:nvPr/>
            </p:nvCxnSpPr>
            <p:spPr>
              <a:xfrm>
                <a:off x="5280657" y="1991615"/>
                <a:ext cx="246224" cy="13121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616426" y="1892951"/>
                <a:ext cx="423171" cy="2748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endCxn id="48" idx="0"/>
              </p:cNvCxnSpPr>
              <p:nvPr/>
            </p:nvCxnSpPr>
            <p:spPr>
              <a:xfrm flipV="1">
                <a:off x="4588885" y="1579829"/>
                <a:ext cx="530343" cy="65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49" idx="0"/>
              </p:cNvCxnSpPr>
              <p:nvPr/>
            </p:nvCxnSpPr>
            <p:spPr>
              <a:xfrm>
                <a:off x="4542281" y="1617581"/>
                <a:ext cx="617200" cy="2541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268634" y="1707573"/>
                <a:ext cx="653530" cy="13933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0" idx="0"/>
              </p:cNvCxnSpPr>
              <p:nvPr/>
            </p:nvCxnSpPr>
            <p:spPr>
              <a:xfrm flipV="1">
                <a:off x="5526884" y="1849081"/>
                <a:ext cx="106741" cy="2737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endCxn id="50" idx="0"/>
              </p:cNvCxnSpPr>
              <p:nvPr/>
            </p:nvCxnSpPr>
            <p:spPr>
              <a:xfrm flipV="1">
                <a:off x="4879198" y="2122830"/>
                <a:ext cx="647683" cy="826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45" idx="0"/>
              </p:cNvCxnSpPr>
              <p:nvPr/>
            </p:nvCxnSpPr>
            <p:spPr>
              <a:xfrm flipV="1">
                <a:off x="4125577" y="1927365"/>
                <a:ext cx="135072" cy="12848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89839" y="182388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/>
          <p:cNvGrpSpPr/>
          <p:nvPr/>
        </p:nvGrpSpPr>
        <p:grpSpPr>
          <a:xfrm>
            <a:off x="219845" y="210316"/>
            <a:ext cx="3104087" cy="2256848"/>
            <a:chOff x="219845" y="210316"/>
            <a:chExt cx="3104087" cy="2256848"/>
          </a:xfrm>
        </p:grpSpPr>
        <p:sp>
          <p:nvSpPr>
            <p:cNvPr id="4" name="Rectangle 3"/>
            <p:cNvSpPr/>
            <p:nvPr/>
          </p:nvSpPr>
          <p:spPr>
            <a:xfrm>
              <a:off x="219845" y="246050"/>
              <a:ext cx="3104087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4893" y="210316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1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99434" y="719393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OpenDaylight</a:t>
              </a:r>
              <a:r>
                <a:rPr lang="en-US" sz="1400" dirty="0">
                  <a:solidFill>
                    <a:schemeClr val="tx1"/>
                  </a:solidFill>
                </a:rPr>
                <a:t> Controller</a:t>
              </a:r>
            </a:p>
          </p:txBody>
        </p:sp>
        <p:pic>
          <p:nvPicPr>
            <p:cNvPr id="2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1206" y="174310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15144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50804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3432" y="2105033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67896" y="2099726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5765" y="174415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45094" y="135586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Straight Connector 36"/>
            <p:cNvCxnSpPr>
              <a:stCxn id="29" idx="0"/>
            </p:cNvCxnSpPr>
            <p:nvPr/>
          </p:nvCxnSpPr>
          <p:spPr>
            <a:xfrm flipV="1">
              <a:off x="849073" y="1482804"/>
              <a:ext cx="625959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 flipV="1">
              <a:off x="512665" y="1896095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  <a:stCxn id="31" idx="0"/>
            </p:cNvCxnSpPr>
            <p:nvPr/>
          </p:nvCxnSpPr>
          <p:spPr>
            <a:xfrm flipH="1" flipV="1">
              <a:off x="960002" y="1857831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  <a:stCxn id="33" idx="0"/>
            </p:cNvCxnSpPr>
            <p:nvPr/>
          </p:nvCxnSpPr>
          <p:spPr>
            <a:xfrm flipV="1">
              <a:off x="2085763" y="1866804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  <a:stCxn id="30" idx="0"/>
            </p:cNvCxnSpPr>
            <p:nvPr/>
          </p:nvCxnSpPr>
          <p:spPr>
            <a:xfrm flipH="1" flipV="1">
              <a:off x="2549592" y="1896093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777677" y="1482804"/>
              <a:ext cx="593584" cy="26029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Rounded Rectangle 64"/>
          <p:cNvSpPr/>
          <p:nvPr/>
        </p:nvSpPr>
        <p:spPr>
          <a:xfrm>
            <a:off x="2927360" y="3752802"/>
            <a:ext cx="1208684" cy="7267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BNV Mapper</a:t>
            </a:r>
          </a:p>
        </p:txBody>
      </p:sp>
      <p:pic>
        <p:nvPicPr>
          <p:cNvPr id="66" name="Picture 4" descr="Image result for custom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34" y="3699537"/>
            <a:ext cx="923851" cy="84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>
            <a:off x="1723571" y="3891430"/>
            <a:ext cx="12037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1723285" y="4328481"/>
            <a:ext cx="12040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22600" y="4427162"/>
            <a:ext cx="1517374" cy="61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Tenant Mapping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6398738" y="217849"/>
            <a:ext cx="3080026" cy="2246900"/>
            <a:chOff x="6398738" y="217849"/>
            <a:chExt cx="3080026" cy="2246900"/>
          </a:xfrm>
        </p:grpSpPr>
        <p:sp>
          <p:nvSpPr>
            <p:cNvPr id="21" name="Rectangle 20"/>
            <p:cNvSpPr/>
            <p:nvPr/>
          </p:nvSpPr>
          <p:spPr>
            <a:xfrm>
              <a:off x="6398738" y="243635"/>
              <a:ext cx="3073611" cy="22211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03841" y="217849"/>
              <a:ext cx="1114772" cy="385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Tenant 3</a:t>
              </a: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7217793" y="708972"/>
              <a:ext cx="1625912" cy="45221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POX Controller</a:t>
              </a:r>
            </a:p>
          </p:txBody>
        </p:sp>
        <p:pic>
          <p:nvPicPr>
            <p:cNvPr id="71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92059DC-D3F4-48AC-B103-9AA9115C6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59086" y="1726855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B5947960-1A8E-4223-9CDA-B0FCD2B4F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43024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72E1143B-CD28-4776-8924-9EE5781B0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8683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E492ED53-BCAE-4E05-B185-BABA8E67A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22678" y="2088787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D4D3B828-0D67-4BB3-BFB1-3F0ED60D1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95776" y="2083481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769C193-5B2B-4502-B54D-B44B6BEFC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13645" y="1727908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6B73617F-42BD-418B-B04D-D0494D832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324952" y="1339594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3EE0AB34-1497-4F8F-82DA-7861FC3D3D49}"/>
                </a:ext>
              </a:extLst>
            </p:cNvPr>
            <p:cNvCxnSpPr>
              <a:cxnSpLocks/>
              <a:stCxn id="71" idx="0"/>
            </p:cNvCxnSpPr>
            <p:nvPr/>
          </p:nvCxnSpPr>
          <p:spPr>
            <a:xfrm flipV="1">
              <a:off x="7176955" y="1490026"/>
              <a:ext cx="315650" cy="2368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4C4D59B3-2A6D-49DC-8D9B-60930F9CC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9861" y="1897573"/>
              <a:ext cx="225747" cy="20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9213E8AB-76DA-47AE-995F-3BFD8CC4A8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07199" y="1859308"/>
              <a:ext cx="308668" cy="2472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50FCCF99-6F81-440D-AC63-C73B3E8DF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2959" y="1868281"/>
              <a:ext cx="175247" cy="2329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3AFA258F-2465-4F84-A34D-6BA5CFF7B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6789" y="1897570"/>
              <a:ext cx="283419" cy="2036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CDE1ECB8-F076-4CF5-B53C-14438AAC83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0583" y="1471266"/>
              <a:ext cx="197876" cy="2733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2" descr="https://openclipart.org/image/2400px/svg_to_png/215022/blue-switch.png">
              <a:extLst>
                <a:ext uri="{FF2B5EF4-FFF2-40B4-BE49-F238E27FC236}">
                  <a16:creationId xmlns:a16="http://schemas.microsoft.com/office/drawing/2014/main" xmlns="" id="{5F4E1897-F364-4838-9E39-31729D8F7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75719" y="1320289"/>
              <a:ext cx="635740" cy="229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1BA8FF7-37C2-48DE-8688-0277C8F8A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4342" y="1471266"/>
              <a:ext cx="971821" cy="3737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6B251039-16DA-4677-8821-797B126129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9245" y="1506891"/>
              <a:ext cx="828987" cy="29777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76BDBFD5-0D32-45C1-8A9C-132629855749}"/>
              </a:ext>
            </a:extLst>
          </p:cNvPr>
          <p:cNvSpPr/>
          <p:nvPr/>
        </p:nvSpPr>
        <p:spPr>
          <a:xfrm>
            <a:off x="9724203" y="243635"/>
            <a:ext cx="2261853" cy="2221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err="1" smtClean="0"/>
              <a:t>FatTree</a:t>
            </a:r>
            <a:r>
              <a:rPr lang="en-US" dirty="0"/>
              <a:t>, </a:t>
            </a:r>
            <a:r>
              <a:rPr lang="en-US" dirty="0" err="1"/>
              <a:t>JellyFish</a:t>
            </a:r>
            <a:r>
              <a:rPr lang="en-US" dirty="0"/>
              <a:t>, </a:t>
            </a:r>
            <a:r>
              <a:rPr lang="en-US" dirty="0" err="1"/>
              <a:t>HyperCube</a:t>
            </a:r>
            <a:r>
              <a:rPr lang="en-US" dirty="0"/>
              <a:t>, HyperX, </a:t>
            </a:r>
            <a:r>
              <a:rPr lang="en-US" dirty="0" err="1"/>
              <a:t>Xpander</a:t>
            </a:r>
            <a:r>
              <a:rPr lang="en-US" dirty="0"/>
              <a:t>, </a:t>
            </a:r>
            <a:r>
              <a:rPr lang="en-US" dirty="0" smtClean="0"/>
              <a:t>Arbitrary </a:t>
            </a:r>
            <a:r>
              <a:rPr lang="en-US" dirty="0"/>
              <a:t>topologies…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A373FA3C-EF3D-4F9F-82F0-4B6FC5A8AB05}"/>
              </a:ext>
            </a:extLst>
          </p:cNvPr>
          <p:cNvSpPr txBox="1"/>
          <p:nvPr/>
        </p:nvSpPr>
        <p:spPr>
          <a:xfrm>
            <a:off x="10297641" y="215160"/>
            <a:ext cx="110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Tenant </a:t>
            </a:r>
            <a:r>
              <a:rPr lang="en-US" dirty="0"/>
              <a:t>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32DA72F-831C-4B47-8741-6C508BF44D16}"/>
              </a:ext>
            </a:extLst>
          </p:cNvPr>
          <p:cNvSpPr txBox="1"/>
          <p:nvPr/>
        </p:nvSpPr>
        <p:spPr>
          <a:xfrm>
            <a:off x="9412904" y="1169736"/>
            <a:ext cx="410163" cy="3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xmlns="" id="{C375E27A-8730-4545-8130-9A105CD9C062}"/>
              </a:ext>
            </a:extLst>
          </p:cNvPr>
          <p:cNvCxnSpPr>
            <a:cxnSpLocks/>
            <a:stCxn id="19" idx="0"/>
            <a:endCxn id="87" idx="2"/>
          </p:cNvCxnSpPr>
          <p:nvPr/>
        </p:nvCxnSpPr>
        <p:spPr>
          <a:xfrm flipV="1">
            <a:off x="5972240" y="2464749"/>
            <a:ext cx="4882890" cy="102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Rounded Rectangle 117">
            <a:extLst>
              <a:ext uri="{FF2B5EF4-FFF2-40B4-BE49-F238E27FC236}">
                <a16:creationId xmlns:a16="http://schemas.microsoft.com/office/drawing/2014/main" xmlns="" id="{38509946-A32E-4A43-B679-287618F19F71}"/>
              </a:ext>
            </a:extLst>
          </p:cNvPr>
          <p:cNvSpPr/>
          <p:nvPr/>
        </p:nvSpPr>
        <p:spPr>
          <a:xfrm>
            <a:off x="10042174" y="708972"/>
            <a:ext cx="1625912" cy="45221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Any SDN Controller</a:t>
            </a:r>
          </a:p>
        </p:txBody>
      </p:sp>
    </p:spTree>
    <p:extLst>
      <p:ext uri="{BB962C8B-B14F-4D97-AF65-F5344CB8AC3E}">
        <p14:creationId xmlns:p14="http://schemas.microsoft.com/office/powerpoint/2010/main" val="40740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 (Virtual Network Embedder)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19966" y="4376789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35786" y="4309708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63451" y="3639144"/>
            <a:ext cx="3028820" cy="1289760"/>
            <a:chOff x="1582501" y="2753319"/>
            <a:chExt cx="3028820" cy="1289760"/>
          </a:xfrm>
        </p:grpSpPr>
        <p:pic>
          <p:nvPicPr>
            <p:cNvPr id="3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Connector 37"/>
            <p:cNvCxnSpPr>
              <a:stCxn id="31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4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3" idx="0"/>
            </p:cNvCxnSpPr>
            <p:nvPr/>
          </p:nvCxnSpPr>
          <p:spPr>
            <a:xfrm flipH="1" flipV="1">
              <a:off x="2366531" y="3414876"/>
              <a:ext cx="316263" cy="325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5" idx="0"/>
            </p:cNvCxnSpPr>
            <p:nvPr/>
          </p:nvCxnSpPr>
          <p:spPr>
            <a:xfrm flipV="1">
              <a:off x="3519990" y="3426705"/>
              <a:ext cx="179559" cy="30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2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4" name="Picture 4" descr="Image result for custom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44" y="2796078"/>
            <a:ext cx="722845" cy="7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ounded Rectangle 90"/>
          <p:cNvSpPr/>
          <p:nvPr/>
        </p:nvSpPr>
        <p:spPr>
          <a:xfrm>
            <a:off x="5376051" y="3733224"/>
            <a:ext cx="1194946" cy="6197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BNV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Mapper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6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65943" y="3703527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openclipart.org/image/2400px/svg_to_png/215022/blue-swi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054905" y="3703525"/>
            <a:ext cx="1462816" cy="67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Connector 48"/>
          <p:cNvCxnSpPr/>
          <p:nvPr/>
        </p:nvCxnSpPr>
        <p:spPr>
          <a:xfrm>
            <a:off x="9115492" y="4022907"/>
            <a:ext cx="11241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5" idx="1"/>
          </p:cNvCxnSpPr>
          <p:nvPr/>
        </p:nvCxnSpPr>
        <p:spPr>
          <a:xfrm>
            <a:off x="4277065" y="3790349"/>
            <a:ext cx="1098986" cy="252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277065" y="4057675"/>
            <a:ext cx="1109840" cy="42763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7732" y="3495203"/>
            <a:ext cx="8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Request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70395" y="431523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Mapping</a:t>
            </a:r>
          </a:p>
        </p:txBody>
      </p:sp>
      <p:cxnSp>
        <p:nvCxnSpPr>
          <p:cNvPr id="54" name="Straight Arrow Connector 53"/>
          <p:cNvCxnSpPr>
            <a:stCxn id="45" idx="3"/>
          </p:cNvCxnSpPr>
          <p:nvPr/>
        </p:nvCxnSpPr>
        <p:spPr>
          <a:xfrm flipV="1">
            <a:off x="6570997" y="4022754"/>
            <a:ext cx="1088224" cy="203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30584" y="4278931"/>
            <a:ext cx="217389" cy="317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66066" y="4274648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356730" y="3680806"/>
            <a:ext cx="207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63587" y="3745390"/>
            <a:ext cx="360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448502" y="3715130"/>
            <a:ext cx="1347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508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Virtual Topology Consists of :</a:t>
            </a:r>
          </a:p>
          <a:p>
            <a:pPr lvl="1"/>
            <a:r>
              <a:rPr lang="en-US" dirty="0" smtClean="0"/>
              <a:t>A set of hosts V,</a:t>
            </a:r>
          </a:p>
          <a:p>
            <a:pPr lvl="1"/>
            <a:r>
              <a:rPr lang="en-US" dirty="0" smtClean="0"/>
              <a:t>A set of (virtual) switches S,</a:t>
            </a:r>
          </a:p>
          <a:p>
            <a:pPr lvl="1"/>
            <a:r>
              <a:rPr lang="en-US" dirty="0" smtClean="0"/>
              <a:t>A set of (virtual) links L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" name="Group 29"/>
          <p:cNvGrpSpPr/>
          <p:nvPr/>
        </p:nvGrpSpPr>
        <p:grpSpPr>
          <a:xfrm>
            <a:off x="3658950" y="3829645"/>
            <a:ext cx="4513499" cy="2323506"/>
            <a:chOff x="1582501" y="2753319"/>
            <a:chExt cx="3028820" cy="1289760"/>
          </a:xfrm>
        </p:grpSpPr>
        <p:pic>
          <p:nvPicPr>
            <p:cNvPr id="5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27186" y="3263671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9939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57108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82501" y="374066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94304" y="3733676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9996" y="326505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openclipart.org/image/2400px/svg_to_png/215022/blue-switch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21515" y="2753319"/>
              <a:ext cx="651382" cy="30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>
              <a:stCxn id="5" idx="0"/>
            </p:cNvCxnSpPr>
            <p:nvPr/>
          </p:nvCxnSpPr>
          <p:spPr>
            <a:xfrm flipV="1">
              <a:off x="2252872" y="2920621"/>
              <a:ext cx="641360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8" idx="0"/>
            </p:cNvCxnSpPr>
            <p:nvPr/>
          </p:nvCxnSpPr>
          <p:spPr>
            <a:xfrm flipV="1">
              <a:off x="1908187" y="3465309"/>
              <a:ext cx="231301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0"/>
            </p:cNvCxnSpPr>
            <p:nvPr/>
          </p:nvCxnSpPr>
          <p:spPr>
            <a:xfrm flipH="1" flipV="1">
              <a:off x="2419697" y="3465302"/>
              <a:ext cx="263102" cy="2753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0"/>
            </p:cNvCxnSpPr>
            <p:nvPr/>
          </p:nvCxnSpPr>
          <p:spPr>
            <a:xfrm flipV="1">
              <a:off x="3519995" y="3429883"/>
              <a:ext cx="192330" cy="303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0"/>
            </p:cNvCxnSpPr>
            <p:nvPr/>
          </p:nvCxnSpPr>
          <p:spPr>
            <a:xfrm flipH="1" flipV="1">
              <a:off x="3995232" y="3465302"/>
              <a:ext cx="290392" cy="268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3204326" y="2920621"/>
              <a:ext cx="608188" cy="3430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ounded Rectangle 18"/>
          <p:cNvSpPr/>
          <p:nvPr/>
        </p:nvSpPr>
        <p:spPr>
          <a:xfrm>
            <a:off x="3475322" y="6311900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cxnSp>
        <p:nvCxnSpPr>
          <p:cNvPr id="21" name="Straight Connector 22"/>
          <p:cNvCxnSpPr>
            <a:endCxn id="20" idx="0"/>
          </p:cNvCxnSpPr>
          <p:nvPr/>
        </p:nvCxnSpPr>
        <p:spPr>
          <a:xfrm flipH="1">
            <a:off x="3692575" y="5986247"/>
            <a:ext cx="217252" cy="3256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8"/>
          <p:cNvSpPr/>
          <p:nvPr/>
        </p:nvSpPr>
        <p:spPr>
          <a:xfrm>
            <a:off x="4693474" y="6306928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H3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2"/>
          <p:cNvCxnSpPr>
            <a:endCxn id="24" idx="0"/>
          </p:cNvCxnSpPr>
          <p:nvPr/>
        </p:nvCxnSpPr>
        <p:spPr>
          <a:xfrm flipH="1">
            <a:off x="4910727" y="5981275"/>
            <a:ext cx="217252" cy="3256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18"/>
          <p:cNvSpPr/>
          <p:nvPr/>
        </p:nvSpPr>
        <p:spPr>
          <a:xfrm>
            <a:off x="5911626" y="631763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H5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7" name="Straight Connector 22"/>
          <p:cNvCxnSpPr>
            <a:endCxn id="26" idx="0"/>
          </p:cNvCxnSpPr>
          <p:nvPr/>
        </p:nvCxnSpPr>
        <p:spPr>
          <a:xfrm flipH="1">
            <a:off x="6128879" y="5991984"/>
            <a:ext cx="217252" cy="3256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18"/>
          <p:cNvSpPr/>
          <p:nvPr/>
        </p:nvSpPr>
        <p:spPr>
          <a:xfrm>
            <a:off x="7108368" y="6306928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H7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Connector 22"/>
          <p:cNvCxnSpPr>
            <a:endCxn id="28" idx="0"/>
          </p:cNvCxnSpPr>
          <p:nvPr/>
        </p:nvCxnSpPr>
        <p:spPr>
          <a:xfrm flipH="1">
            <a:off x="7325621" y="5981275"/>
            <a:ext cx="217252" cy="32565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18"/>
          <p:cNvSpPr/>
          <p:nvPr/>
        </p:nvSpPr>
        <p:spPr>
          <a:xfrm>
            <a:off x="4225346" y="6308112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H2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Connector 22"/>
          <p:cNvCxnSpPr>
            <a:endCxn id="30" idx="0"/>
          </p:cNvCxnSpPr>
          <p:nvPr/>
        </p:nvCxnSpPr>
        <p:spPr>
          <a:xfrm>
            <a:off x="4281151" y="5991984"/>
            <a:ext cx="161448" cy="3161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18"/>
          <p:cNvSpPr/>
          <p:nvPr/>
        </p:nvSpPr>
        <p:spPr>
          <a:xfrm>
            <a:off x="5424937" y="6316453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H4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Connector 22"/>
          <p:cNvCxnSpPr>
            <a:endCxn id="33" idx="0"/>
          </p:cNvCxnSpPr>
          <p:nvPr/>
        </p:nvCxnSpPr>
        <p:spPr>
          <a:xfrm>
            <a:off x="5480742" y="6000325"/>
            <a:ext cx="161448" cy="3161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18"/>
          <p:cNvSpPr/>
          <p:nvPr/>
        </p:nvSpPr>
        <p:spPr>
          <a:xfrm>
            <a:off x="6615568" y="631763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H6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6" name="Straight Connector 22"/>
          <p:cNvCxnSpPr>
            <a:endCxn id="35" idx="0"/>
          </p:cNvCxnSpPr>
          <p:nvPr/>
        </p:nvCxnSpPr>
        <p:spPr>
          <a:xfrm>
            <a:off x="6671373" y="6001509"/>
            <a:ext cx="161448" cy="3161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18"/>
          <p:cNvSpPr/>
          <p:nvPr/>
        </p:nvSpPr>
        <p:spPr>
          <a:xfrm>
            <a:off x="7814924" y="6306928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ysClr val="windowText" lastClr="000000"/>
                </a:solidFill>
              </a:rPr>
              <a:t>H8</a:t>
            </a:r>
            <a:endParaRPr lang="en-US" sz="1400" b="1" dirty="0">
              <a:solidFill>
                <a:sysClr val="windowText" lastClr="000000"/>
              </a:solidFill>
            </a:endParaRPr>
          </a:p>
        </p:txBody>
      </p:sp>
      <p:cxnSp>
        <p:nvCxnSpPr>
          <p:cNvPr id="38" name="Straight Connector 22"/>
          <p:cNvCxnSpPr>
            <a:endCxn id="37" idx="0"/>
          </p:cNvCxnSpPr>
          <p:nvPr/>
        </p:nvCxnSpPr>
        <p:spPr>
          <a:xfrm>
            <a:off x="7870729" y="5990800"/>
            <a:ext cx="161448" cy="3161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81123" y="5981275"/>
            <a:ext cx="104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Host Link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98356" y="4181753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Link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Solved using ILP</a:t>
            </a:r>
          </a:p>
          <a:p>
            <a:r>
              <a:rPr lang="en-US" dirty="0" smtClean="0"/>
              <a:t>Variables :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477236" y="3006518"/>
                <a:ext cx="3569695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𝒎𝒂𝒑𝒑𝒆𝒅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   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36" y="3006518"/>
                <a:ext cx="3569695" cy="68653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77235" y="4107845"/>
                <a:ext cx="3646639" cy="686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𝒊𝒔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𝒎𝒂𝒑𝒑𝒆𝒅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𝒕𝒐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  <m:e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;    </m:t>
                              </m:r>
                              <m: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  <m:r>
                                <a:rPr lang="en-SG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</m:eqArr>
                        </m:e>
                      </m:d>
                      <m:r>
                        <a:rPr lang="en-SG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35" y="4107845"/>
                <a:ext cx="3646639" cy="6865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036623" y="3165119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 smtClean="0"/>
              <a:t>Core Link:</a:t>
            </a:r>
            <a:r>
              <a:rPr lang="en-SG" b="1" dirty="0" smtClean="0">
                <a:solidFill>
                  <a:schemeClr val="bg1"/>
                </a:solidFill>
              </a:rPr>
              <a:t>:</a:t>
            </a:r>
            <a:endParaRPr lang="en-SG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6623" y="4272386"/>
            <a:ext cx="1086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b="1" dirty="0" smtClean="0"/>
              <a:t>Host link: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307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1020" y="1977961"/>
            <a:ext cx="9941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 smtClean="0"/>
              <a:t>Objective </a:t>
            </a:r>
            <a:r>
              <a:rPr lang="en-SG" sz="2000" b="1" dirty="0"/>
              <a:t>is to Minimize the usage of Core-links:</a:t>
            </a:r>
          </a:p>
          <a:p>
            <a:endParaRPr lang="en-SG" sz="2000" dirty="0"/>
          </a:p>
          <a:p>
            <a:r>
              <a:rPr lang="en-SG" sz="2000" dirty="0"/>
              <a:t>	a) Maximizes isolation to the tenant, keeping links dedicated.</a:t>
            </a:r>
          </a:p>
          <a:p>
            <a:endParaRPr lang="en-SG" sz="2000" dirty="0"/>
          </a:p>
          <a:p>
            <a:r>
              <a:rPr lang="en-SG" sz="2000" dirty="0"/>
              <a:t>	b) Provides scope for dynamic expansions. (Adding/upgrading tenants)</a:t>
            </a:r>
          </a:p>
          <a:p>
            <a:endParaRPr lang="en-SG" sz="2000" dirty="0"/>
          </a:p>
          <a:p>
            <a:endParaRPr lang="en-SG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851346" y="4377130"/>
                <a:ext cx="3189976" cy="1099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S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</m:t>
                      </m:r>
                      <m:r>
                        <a:rPr lang="en-S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nary>
                        <m:naryPr>
                          <m:chr m:val="∑"/>
                          <m:ctrlPr>
                            <a:rPr lang="en-SG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𝑳𝒄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𝒀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SG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b="1" i="1" spc="-1000" baseline="5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 spc="-5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 spc="-1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pc="-1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46" y="4377130"/>
                <a:ext cx="3189976" cy="10997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5400000">
            <a:off x="4826298" y="5121616"/>
            <a:ext cx="380999" cy="1091603"/>
          </a:xfrm>
          <a:prstGeom prst="rightBrace">
            <a:avLst>
              <a:gd name="adj1" fmla="val 8333"/>
              <a:gd name="adj2" fmla="val 49132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141241" y="5121616"/>
            <a:ext cx="380999" cy="1091603"/>
          </a:xfrm>
          <a:prstGeom prst="rightBrace">
            <a:avLst>
              <a:gd name="adj1" fmla="val 8333"/>
              <a:gd name="adj2" fmla="val 49132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31224" y="5970191"/>
            <a:ext cx="137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Inter-Switch </a:t>
            </a:r>
          </a:p>
          <a:p>
            <a:r>
              <a:rPr lang="en-US" dirty="0"/>
              <a:t> </a:t>
            </a:r>
            <a:r>
              <a:rPr lang="en-US" dirty="0" smtClean="0"/>
              <a:t>      Links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60012" y="5970191"/>
            <a:ext cx="141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Big-Switch abstraction</a:t>
            </a:r>
          </a:p>
        </p:txBody>
      </p:sp>
    </p:spTree>
    <p:extLst>
      <p:ext uri="{BB962C8B-B14F-4D97-AF65-F5344CB8AC3E}">
        <p14:creationId xmlns:p14="http://schemas.microsoft.com/office/powerpoint/2010/main" val="191686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 - Constraints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61020" y="1977961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1) </a:t>
            </a:r>
            <a:r>
              <a:rPr lang="en-SG" sz="2400" dirty="0" smtClean="0"/>
              <a:t>Core Link</a:t>
            </a:r>
            <a:r>
              <a:rPr lang="en-SG" sz="2400" dirty="0" smtClean="0"/>
              <a:t> </a:t>
            </a:r>
            <a:r>
              <a:rPr lang="en-SG" sz="2400" dirty="0"/>
              <a:t>one-to-one </a:t>
            </a:r>
            <a:r>
              <a:rPr lang="en-SG" sz="2400" dirty="0" smtClean="0"/>
              <a:t>mapping: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094412" y="1769363"/>
                <a:ext cx="2502801" cy="1018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SG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SG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SG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SG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20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2" y="1769363"/>
                <a:ext cx="2502801" cy="10182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361020" y="3123993"/>
            <a:ext cx="9941442" cy="1354428"/>
            <a:chOff x="1361020" y="2920208"/>
            <a:chExt cx="9941442" cy="1354428"/>
          </a:xfrm>
        </p:grpSpPr>
        <p:sp>
          <p:nvSpPr>
            <p:cNvPr id="7" name="TextBox 6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000" b="1" dirty="0"/>
                <a:t>2) </a:t>
              </a:r>
              <a:r>
                <a:rPr lang="en-SG" sz="2000" dirty="0" smtClean="0"/>
                <a:t>Host Link   </a:t>
              </a:r>
              <a:r>
                <a:rPr lang="en-SG" sz="2400" dirty="0"/>
                <a:t>one-to-one</a:t>
              </a:r>
              <a:r>
                <a:rPr lang="en-SG" sz="2000" dirty="0"/>
                <a:t> </a:t>
              </a:r>
              <a:r>
                <a:rPr lang="en-SG" sz="2000" dirty="0" smtClean="0"/>
                <a:t>mapping:</a:t>
              </a:r>
              <a:endParaRPr lang="en-SG" sz="2000" dirty="0"/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6094411" y="2920208"/>
                  <a:ext cx="2565318" cy="10182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2000" b="1" i="1" baseline="-2500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  <m:sup/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SG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sz="2000" b="1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2565318" cy="101822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1361020" y="4424124"/>
            <a:ext cx="9941442" cy="1354428"/>
            <a:chOff x="1361020" y="2920208"/>
            <a:chExt cx="9941442" cy="1354428"/>
          </a:xfrm>
        </p:grpSpPr>
        <p:sp>
          <p:nvSpPr>
            <p:cNvPr id="10" name="TextBox 9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3</a:t>
              </a:r>
              <a:r>
                <a:rPr lang="en-SG" sz="2400" b="1" dirty="0" smtClean="0"/>
                <a:t>) </a:t>
              </a:r>
              <a:r>
                <a:rPr lang="en-SG" sz="2400" dirty="0" smtClean="0"/>
                <a:t>Host Link Bandwidth constraint:</a:t>
              </a:r>
              <a:endParaRPr lang="en-SG" sz="2400" dirty="0"/>
            </a:p>
            <a:p>
              <a:endParaRPr lang="en-SG" sz="2000" dirty="0">
                <a:solidFill>
                  <a:schemeClr val="bg1"/>
                </a:solidFill>
              </a:endParaRPr>
            </a:p>
            <a:p>
              <a:endParaRPr lang="en-SG" sz="20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/>
                <p:cNvSpPr/>
                <p:nvPr/>
              </p:nvSpPr>
              <p:spPr>
                <a:xfrm>
                  <a:off x="6094411" y="2920208"/>
                  <a:ext cx="4438010" cy="10182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∀{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}∈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𝑳𝒄</m:t>
                        </m:r>
                        <m:r>
                          <a:rPr lang="en-SG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𝑸𝒉</m:t>
                            </m:r>
                          </m:sub>
                          <m:sup/>
                          <m:e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𝒋𝒘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  <m:r>
                              <a:rPr lang="en-US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,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𝑳𝒉</m:t>
                            </m:r>
                          </m:e>
                        </m:nary>
                      </m:oMath>
                    </m:oMathPara>
                  </a14:m>
                  <a:endParaRPr lang="en-SG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411" y="2920208"/>
                  <a:ext cx="4438010" cy="10182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361020" y="5665264"/>
            <a:ext cx="9941442" cy="1354428"/>
            <a:chOff x="1361020" y="2920208"/>
            <a:chExt cx="9941442" cy="1354428"/>
          </a:xfrm>
        </p:grpSpPr>
        <p:sp>
          <p:nvSpPr>
            <p:cNvPr id="16" name="TextBox 15"/>
            <p:cNvSpPr txBox="1"/>
            <p:nvPr/>
          </p:nvSpPr>
          <p:spPr>
            <a:xfrm>
              <a:off x="1361020" y="3197418"/>
              <a:ext cx="99414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2400" b="1" dirty="0"/>
                <a:t>4</a:t>
              </a:r>
              <a:r>
                <a:rPr lang="en-SG" sz="2400" b="1" dirty="0" smtClean="0"/>
                <a:t>) </a:t>
              </a:r>
              <a:r>
                <a:rPr lang="en-SG" sz="2400" dirty="0"/>
                <a:t>TCAM capacity constraint</a:t>
              </a:r>
            </a:p>
            <a:p>
              <a:endParaRPr lang="en-SG" sz="2000" dirty="0"/>
            </a:p>
            <a:p>
              <a:endParaRPr lang="en-SG" sz="20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/>
                <p:cNvSpPr/>
                <p:nvPr/>
              </p:nvSpPr>
              <p:spPr>
                <a:xfrm>
                  <a:off x="5114925" y="2920208"/>
                  <a:ext cx="5518101" cy="10182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SG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sz="2000" b="1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5"/>
                                  </m:rP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SG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800" spc="-1000" baseline="30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spc="-500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  <m:sup/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SG" sz="2000" b="1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000" b="1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d>
                                  <m:dPr>
                                    <m:ctrlP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  <m:nary>
                          <m:naryPr>
                            <m:chr m:val="∑"/>
                            <m:ctrlPr>
                              <a:rPr lang="en-SG" sz="20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15"/>
                              </m:r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</a:rPr>
                              <m:t> ∈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𝑳</m:t>
                            </m:r>
                            <m:r>
                              <a:rPr lang="en-US" sz="2000" b="1" i="1" baseline="-2500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SG" sz="2000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15"/>
                                  </m:r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SG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en-US" sz="2000" b="1" i="1" kern="1800" spc="-1000" baseline="30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000" b="1" i="1" spc="-500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sub>
                              <m:sup/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sz="2000" b="1" i="1" baseline="-25000" smtClean="0">
                                    <a:latin typeface="Cambria Math" panose="02040503050406030204" pitchFamily="18" charset="0"/>
                                  </a:rPr>
                                  <m:t>𝒋𝒘</m:t>
                                </m:r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</m:d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𝑵𝒓</m:t>
                                </m:r>
                                <m:r>
                                  <a:rPr lang="en-US" sz="2000" b="1" i="1" baseline="30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SG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</m:nary>
                      </m:oMath>
                    </m:oMathPara>
                  </a14:m>
                  <a:endParaRPr lang="en-SG" sz="2000" b="1" dirty="0"/>
                </a:p>
              </p:txBody>
            </p:sp>
          </mc:Choice>
          <mc:Fallback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925" y="2920208"/>
                  <a:ext cx="5518101" cy="1018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781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34001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BNV Mapper – Big Switch Abstraction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8CC0C644-801F-4AE7-B1C9-B6F304BACE35}"/>
              </a:ext>
            </a:extLst>
          </p:cNvPr>
          <p:cNvSpPr txBox="1"/>
          <p:nvPr/>
        </p:nvSpPr>
        <p:spPr>
          <a:xfrm>
            <a:off x="3252291" y="4512863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sz="2000" b="1" dirty="0">
                <a:solidFill>
                  <a:sysClr val="windowText" lastClr="000000"/>
                </a:solidFill>
              </a:rPr>
              <a:t>CLink1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A08AA3EB-EBC0-45E9-B39A-85567E7F124F}"/>
              </a:ext>
            </a:extLst>
          </p:cNvPr>
          <p:cNvSpPr/>
          <p:nvPr/>
        </p:nvSpPr>
        <p:spPr>
          <a:xfrm>
            <a:off x="5070043" y="2643928"/>
            <a:ext cx="2496065" cy="741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Core Network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076EAB9E-130F-4251-8F17-5AE8DAD1B822}"/>
              </a:ext>
            </a:extLst>
          </p:cNvPr>
          <p:cNvSpPr/>
          <p:nvPr/>
        </p:nvSpPr>
        <p:spPr>
          <a:xfrm>
            <a:off x="1859427" y="4912975"/>
            <a:ext cx="1746187" cy="741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4C5FE25-F474-40F8-929E-40161F93FD2C}"/>
              </a:ext>
            </a:extLst>
          </p:cNvPr>
          <p:cNvSpPr/>
          <p:nvPr/>
        </p:nvSpPr>
        <p:spPr>
          <a:xfrm>
            <a:off x="2052681" y="536605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FF49B8CB-2104-409A-AF78-4AF034A0C52C}"/>
              </a:ext>
            </a:extLst>
          </p:cNvPr>
          <p:cNvSpPr/>
          <p:nvPr/>
        </p:nvSpPr>
        <p:spPr>
          <a:xfrm>
            <a:off x="2563763" y="536605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xmlns="" id="{CA482A14-ED96-4D64-9164-9BFF2F02934C}"/>
              </a:ext>
            </a:extLst>
          </p:cNvPr>
          <p:cNvSpPr/>
          <p:nvPr/>
        </p:nvSpPr>
        <p:spPr>
          <a:xfrm>
            <a:off x="3068163" y="536605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92" name="Rounded Rectangle 19">
            <a:extLst>
              <a:ext uri="{FF2B5EF4-FFF2-40B4-BE49-F238E27FC236}">
                <a16:creationId xmlns:a16="http://schemas.microsoft.com/office/drawing/2014/main" xmlns="" id="{640BCC19-1B33-46A9-B92E-FAB29726A84A}"/>
              </a:ext>
            </a:extLst>
          </p:cNvPr>
          <p:cNvSpPr/>
          <p:nvPr/>
        </p:nvSpPr>
        <p:spPr>
          <a:xfrm>
            <a:off x="1971351" y="6107469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93" name="Rounded Rectangle 20">
            <a:extLst>
              <a:ext uri="{FF2B5EF4-FFF2-40B4-BE49-F238E27FC236}">
                <a16:creationId xmlns:a16="http://schemas.microsoft.com/office/drawing/2014/main" xmlns="" id="{A20EAEF6-D4B8-42CD-B041-2861B0DDE32A}"/>
              </a:ext>
            </a:extLst>
          </p:cNvPr>
          <p:cNvSpPr/>
          <p:nvPr/>
        </p:nvSpPr>
        <p:spPr>
          <a:xfrm>
            <a:off x="2482434" y="6107469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94" name="Rounded Rectangle 21">
            <a:extLst>
              <a:ext uri="{FF2B5EF4-FFF2-40B4-BE49-F238E27FC236}">
                <a16:creationId xmlns:a16="http://schemas.microsoft.com/office/drawing/2014/main" xmlns="" id="{7A5E62BB-EEB6-4840-8A98-BE5156682289}"/>
              </a:ext>
            </a:extLst>
          </p:cNvPr>
          <p:cNvSpPr/>
          <p:nvPr/>
        </p:nvSpPr>
        <p:spPr>
          <a:xfrm>
            <a:off x="2993516" y="6107468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H3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BEC011B2-CE2C-456D-95C3-F08AB754BBCD}"/>
              </a:ext>
            </a:extLst>
          </p:cNvPr>
          <p:cNvCxnSpPr>
            <a:endCxn id="92" idx="0"/>
          </p:cNvCxnSpPr>
          <p:nvPr/>
        </p:nvCxnSpPr>
        <p:spPr>
          <a:xfrm>
            <a:off x="2188604" y="5654381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E19F63D0-2F24-4C8D-9B4A-C57081A1CE1C}"/>
              </a:ext>
            </a:extLst>
          </p:cNvPr>
          <p:cNvCxnSpPr/>
          <p:nvPr/>
        </p:nvCxnSpPr>
        <p:spPr>
          <a:xfrm>
            <a:off x="2696343" y="5654381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3543ECB4-3F9F-4328-B28B-C979BF9AFF09}"/>
              </a:ext>
            </a:extLst>
          </p:cNvPr>
          <p:cNvCxnSpPr/>
          <p:nvPr/>
        </p:nvCxnSpPr>
        <p:spPr>
          <a:xfrm>
            <a:off x="3188422" y="5654381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EA839DF-864B-4E1F-81D8-537228FBB362}"/>
              </a:ext>
            </a:extLst>
          </p:cNvPr>
          <p:cNvSpPr txBox="1"/>
          <p:nvPr/>
        </p:nvSpPr>
        <p:spPr>
          <a:xfrm>
            <a:off x="2096216" y="4918274"/>
            <a:ext cx="13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xmlns="" id="{4150EC02-6E0D-4297-9E0D-8D750563AE85}"/>
              </a:ext>
            </a:extLst>
          </p:cNvPr>
          <p:cNvSpPr/>
          <p:nvPr/>
        </p:nvSpPr>
        <p:spPr>
          <a:xfrm>
            <a:off x="5481161" y="4912973"/>
            <a:ext cx="1690899" cy="741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10AE4D58-73A5-4D5B-87A8-42891C9E56EB}"/>
              </a:ext>
            </a:extLst>
          </p:cNvPr>
          <p:cNvSpPr/>
          <p:nvPr/>
        </p:nvSpPr>
        <p:spPr>
          <a:xfrm>
            <a:off x="5674414" y="5366055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xmlns="" id="{9C1E9C84-5465-44A6-885E-B54E3E3E4E9E}"/>
              </a:ext>
            </a:extLst>
          </p:cNvPr>
          <p:cNvSpPr/>
          <p:nvPr/>
        </p:nvSpPr>
        <p:spPr>
          <a:xfrm>
            <a:off x="6185496" y="5366055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xmlns="" id="{11B865D5-61D6-40F3-B6F3-EA4FFD7DA040}"/>
              </a:ext>
            </a:extLst>
          </p:cNvPr>
          <p:cNvSpPr/>
          <p:nvPr/>
        </p:nvSpPr>
        <p:spPr>
          <a:xfrm>
            <a:off x="6689896" y="5366055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03" name="Rounded Rectangle 19">
            <a:extLst>
              <a:ext uri="{FF2B5EF4-FFF2-40B4-BE49-F238E27FC236}">
                <a16:creationId xmlns:a16="http://schemas.microsoft.com/office/drawing/2014/main" xmlns="" id="{076A5B9A-9DC2-425A-8E6B-FB7C1FCAC539}"/>
              </a:ext>
            </a:extLst>
          </p:cNvPr>
          <p:cNvSpPr/>
          <p:nvPr/>
        </p:nvSpPr>
        <p:spPr>
          <a:xfrm>
            <a:off x="5593085" y="6107467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H4</a:t>
            </a:r>
          </a:p>
        </p:txBody>
      </p:sp>
      <p:sp>
        <p:nvSpPr>
          <p:cNvPr id="104" name="Rounded Rectangle 20">
            <a:extLst>
              <a:ext uri="{FF2B5EF4-FFF2-40B4-BE49-F238E27FC236}">
                <a16:creationId xmlns:a16="http://schemas.microsoft.com/office/drawing/2014/main" xmlns="" id="{9F7457AE-AF6F-455F-91C3-6DDB701A10B1}"/>
              </a:ext>
            </a:extLst>
          </p:cNvPr>
          <p:cNvSpPr/>
          <p:nvPr/>
        </p:nvSpPr>
        <p:spPr>
          <a:xfrm>
            <a:off x="6104167" y="6107467"/>
            <a:ext cx="434505" cy="4665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105" name="Rounded Rectangle 21">
            <a:extLst>
              <a:ext uri="{FF2B5EF4-FFF2-40B4-BE49-F238E27FC236}">
                <a16:creationId xmlns:a16="http://schemas.microsoft.com/office/drawing/2014/main" xmlns="" id="{6CFDB629-4E66-48D0-9CD8-E17DD30C6305}"/>
              </a:ext>
            </a:extLst>
          </p:cNvPr>
          <p:cNvSpPr/>
          <p:nvPr/>
        </p:nvSpPr>
        <p:spPr>
          <a:xfrm>
            <a:off x="6615249" y="6107466"/>
            <a:ext cx="434505" cy="4665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H6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3A3E475D-4B77-4653-9775-219B20E79C3C}"/>
              </a:ext>
            </a:extLst>
          </p:cNvPr>
          <p:cNvCxnSpPr>
            <a:endCxn id="103" idx="0"/>
          </p:cNvCxnSpPr>
          <p:nvPr/>
        </p:nvCxnSpPr>
        <p:spPr>
          <a:xfrm>
            <a:off x="5810337" y="5654379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768C9516-8745-484A-A74F-DE94DCB45289}"/>
              </a:ext>
            </a:extLst>
          </p:cNvPr>
          <p:cNvCxnSpPr/>
          <p:nvPr/>
        </p:nvCxnSpPr>
        <p:spPr>
          <a:xfrm>
            <a:off x="6318076" y="5654379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xmlns="" id="{0390CF6F-4AB5-4C2E-A8E4-D8D707FFC0DC}"/>
              </a:ext>
            </a:extLst>
          </p:cNvPr>
          <p:cNvCxnSpPr/>
          <p:nvPr/>
        </p:nvCxnSpPr>
        <p:spPr>
          <a:xfrm>
            <a:off x="6810155" y="5654379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56602472-109C-451B-A405-80AE883AE7D4}"/>
              </a:ext>
            </a:extLst>
          </p:cNvPr>
          <p:cNvSpPr txBox="1"/>
          <p:nvPr/>
        </p:nvSpPr>
        <p:spPr>
          <a:xfrm>
            <a:off x="5715770" y="4908679"/>
            <a:ext cx="13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530DE4AD-1964-4C3B-BD48-54D59F516E36}"/>
              </a:ext>
            </a:extLst>
          </p:cNvPr>
          <p:cNvSpPr/>
          <p:nvPr/>
        </p:nvSpPr>
        <p:spPr>
          <a:xfrm>
            <a:off x="9014878" y="4912971"/>
            <a:ext cx="1662383" cy="741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xmlns="" id="{D7CB5200-B1D2-4893-9CCD-975E1345E5EC}"/>
              </a:ext>
            </a:extLst>
          </p:cNvPr>
          <p:cNvSpPr/>
          <p:nvPr/>
        </p:nvSpPr>
        <p:spPr>
          <a:xfrm>
            <a:off x="9208131" y="5366053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xmlns="" id="{E385F51E-6A64-408B-82C2-7C752093AE84}"/>
              </a:ext>
            </a:extLst>
          </p:cNvPr>
          <p:cNvSpPr/>
          <p:nvPr/>
        </p:nvSpPr>
        <p:spPr>
          <a:xfrm>
            <a:off x="9719213" y="5366053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FFF7E010-CEBD-4B96-983E-74F9C2B9A46C}"/>
              </a:ext>
            </a:extLst>
          </p:cNvPr>
          <p:cNvSpPr/>
          <p:nvPr/>
        </p:nvSpPr>
        <p:spPr>
          <a:xfrm>
            <a:off x="10223613" y="5366053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4" name="Rounded Rectangle 19">
            <a:extLst>
              <a:ext uri="{FF2B5EF4-FFF2-40B4-BE49-F238E27FC236}">
                <a16:creationId xmlns:a16="http://schemas.microsoft.com/office/drawing/2014/main" xmlns="" id="{C67410AD-DD10-4329-9ACA-0106244B53FC}"/>
              </a:ext>
            </a:extLst>
          </p:cNvPr>
          <p:cNvSpPr/>
          <p:nvPr/>
        </p:nvSpPr>
        <p:spPr>
          <a:xfrm>
            <a:off x="9126802" y="6107465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115" name="Rounded Rectangle 20">
            <a:extLst>
              <a:ext uri="{FF2B5EF4-FFF2-40B4-BE49-F238E27FC236}">
                <a16:creationId xmlns:a16="http://schemas.microsoft.com/office/drawing/2014/main" xmlns="" id="{F4CC9861-25C8-436C-91A6-6BB66445E7C8}"/>
              </a:ext>
            </a:extLst>
          </p:cNvPr>
          <p:cNvSpPr/>
          <p:nvPr/>
        </p:nvSpPr>
        <p:spPr>
          <a:xfrm>
            <a:off x="9637884" y="6107465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H8</a:t>
            </a:r>
          </a:p>
        </p:txBody>
      </p:sp>
      <p:sp>
        <p:nvSpPr>
          <p:cNvPr id="116" name="Rounded Rectangle 21">
            <a:extLst>
              <a:ext uri="{FF2B5EF4-FFF2-40B4-BE49-F238E27FC236}">
                <a16:creationId xmlns:a16="http://schemas.microsoft.com/office/drawing/2014/main" xmlns="" id="{C5BAB6C7-6113-45EE-BF62-9971B054C8B7}"/>
              </a:ext>
            </a:extLst>
          </p:cNvPr>
          <p:cNvSpPr/>
          <p:nvPr/>
        </p:nvSpPr>
        <p:spPr>
          <a:xfrm>
            <a:off x="10148966" y="6107464"/>
            <a:ext cx="434505" cy="4665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H9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CD549AE5-BB17-48C6-9D06-4E8358E19BED}"/>
              </a:ext>
            </a:extLst>
          </p:cNvPr>
          <p:cNvCxnSpPr>
            <a:endCxn id="114" idx="0"/>
          </p:cNvCxnSpPr>
          <p:nvPr/>
        </p:nvCxnSpPr>
        <p:spPr>
          <a:xfrm>
            <a:off x="9344054" y="5654377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xmlns="" id="{DE337D7F-57E4-4F13-9AB2-74F1D907DA3C}"/>
              </a:ext>
            </a:extLst>
          </p:cNvPr>
          <p:cNvCxnSpPr/>
          <p:nvPr/>
        </p:nvCxnSpPr>
        <p:spPr>
          <a:xfrm>
            <a:off x="9851793" y="5654377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C6F6FE1C-EA7C-4254-99B7-4800EFB267C0}"/>
              </a:ext>
            </a:extLst>
          </p:cNvPr>
          <p:cNvCxnSpPr/>
          <p:nvPr/>
        </p:nvCxnSpPr>
        <p:spPr>
          <a:xfrm>
            <a:off x="10343872" y="5654377"/>
            <a:ext cx="1" cy="4530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E5C68B5D-03CC-4F00-AB4D-BD0DC81F5779}"/>
              </a:ext>
            </a:extLst>
          </p:cNvPr>
          <p:cNvSpPr txBox="1"/>
          <p:nvPr/>
        </p:nvSpPr>
        <p:spPr>
          <a:xfrm>
            <a:off x="9202310" y="4890637"/>
            <a:ext cx="13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pSwitch3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CB8AD4E1-9C1B-483A-90A4-1321D06AFE25}"/>
              </a:ext>
            </a:extLst>
          </p:cNvPr>
          <p:cNvCxnSpPr>
            <a:cxnSpLocks/>
            <a:stCxn id="88" idx="0"/>
            <a:endCxn id="87" idx="2"/>
          </p:cNvCxnSpPr>
          <p:nvPr/>
        </p:nvCxnSpPr>
        <p:spPr>
          <a:xfrm flipV="1">
            <a:off x="2732516" y="3385340"/>
            <a:ext cx="3585554" cy="1527641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52B4D1E2-793B-4905-AF99-2BAE56AC7FEF}"/>
              </a:ext>
            </a:extLst>
          </p:cNvPr>
          <p:cNvCxnSpPr>
            <a:cxnSpLocks/>
            <a:stCxn id="99" idx="0"/>
            <a:endCxn id="87" idx="2"/>
          </p:cNvCxnSpPr>
          <p:nvPr/>
        </p:nvCxnSpPr>
        <p:spPr>
          <a:xfrm flipH="1" flipV="1">
            <a:off x="6318076" y="3385340"/>
            <a:ext cx="8535" cy="1527639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88E5B789-1925-4B95-A1CE-9C9AF4EF6241}"/>
              </a:ext>
            </a:extLst>
          </p:cNvPr>
          <p:cNvCxnSpPr>
            <a:cxnSpLocks/>
            <a:stCxn id="110" idx="0"/>
            <a:endCxn id="87" idx="2"/>
          </p:cNvCxnSpPr>
          <p:nvPr/>
        </p:nvCxnSpPr>
        <p:spPr>
          <a:xfrm flipH="1" flipV="1">
            <a:off x="6318070" y="3385340"/>
            <a:ext cx="3527994" cy="1527637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0E7DA44A-0D09-4CD5-97A4-8EE9446B07D7}"/>
              </a:ext>
            </a:extLst>
          </p:cNvPr>
          <p:cNvSpPr txBox="1"/>
          <p:nvPr/>
        </p:nvSpPr>
        <p:spPr>
          <a:xfrm>
            <a:off x="6176062" y="4408236"/>
            <a:ext cx="98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  CLink2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18CCD446-86B8-4E4E-942C-DA213E7F6569}"/>
              </a:ext>
            </a:extLst>
          </p:cNvPr>
          <p:cNvSpPr txBox="1"/>
          <p:nvPr/>
        </p:nvSpPr>
        <p:spPr>
          <a:xfrm>
            <a:off x="9608221" y="448536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</a:rPr>
              <a:t>  CLink3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3BBFD687-49F7-4DE2-9D5C-F0BFD88EC0D8}"/>
              </a:ext>
            </a:extLst>
          </p:cNvPr>
          <p:cNvSpPr/>
          <p:nvPr/>
        </p:nvSpPr>
        <p:spPr>
          <a:xfrm>
            <a:off x="5472625" y="198098"/>
            <a:ext cx="1690899" cy="7414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</a:rPr>
              <a:t>vSwitch1</a:t>
            </a:r>
          </a:p>
        </p:txBody>
      </p:sp>
      <p:sp>
        <p:nvSpPr>
          <p:cNvPr id="127" name="Rounded Rectangle 19">
            <a:extLst>
              <a:ext uri="{FF2B5EF4-FFF2-40B4-BE49-F238E27FC236}">
                <a16:creationId xmlns:a16="http://schemas.microsoft.com/office/drawing/2014/main" xmlns="" id="{2408EB77-75C2-4016-826A-751AF356B3DD}"/>
              </a:ext>
            </a:extLst>
          </p:cNvPr>
          <p:cNvSpPr/>
          <p:nvPr/>
        </p:nvSpPr>
        <p:spPr>
          <a:xfrm>
            <a:off x="4701783" y="261053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128" name="Rounded Rectangle 19">
            <a:extLst>
              <a:ext uri="{FF2B5EF4-FFF2-40B4-BE49-F238E27FC236}">
                <a16:creationId xmlns:a16="http://schemas.microsoft.com/office/drawing/2014/main" xmlns="" id="{A90F00C8-1315-486F-B0C0-0B74796EC098}"/>
              </a:ext>
            </a:extLst>
          </p:cNvPr>
          <p:cNvSpPr/>
          <p:nvPr/>
        </p:nvSpPr>
        <p:spPr>
          <a:xfrm>
            <a:off x="5077984" y="1306763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129" name="Rounded Rectangle 19">
            <a:extLst>
              <a:ext uri="{FF2B5EF4-FFF2-40B4-BE49-F238E27FC236}">
                <a16:creationId xmlns:a16="http://schemas.microsoft.com/office/drawing/2014/main" xmlns="" id="{DCD2078E-68E3-4028-B283-04C2A84CAA1B}"/>
              </a:ext>
            </a:extLst>
          </p:cNvPr>
          <p:cNvSpPr/>
          <p:nvPr/>
        </p:nvSpPr>
        <p:spPr>
          <a:xfrm>
            <a:off x="5724989" y="1308750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130" name="Rounded Rectangle 19">
            <a:extLst>
              <a:ext uri="{FF2B5EF4-FFF2-40B4-BE49-F238E27FC236}">
                <a16:creationId xmlns:a16="http://schemas.microsoft.com/office/drawing/2014/main" xmlns="" id="{6950357D-A7C2-4E5A-B7A5-BA5CEEDC9084}"/>
              </a:ext>
            </a:extLst>
          </p:cNvPr>
          <p:cNvSpPr/>
          <p:nvPr/>
        </p:nvSpPr>
        <p:spPr>
          <a:xfrm>
            <a:off x="6430977" y="1296607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H4</a:t>
            </a:r>
          </a:p>
        </p:txBody>
      </p:sp>
      <p:sp>
        <p:nvSpPr>
          <p:cNvPr id="131" name="Rounded Rectangle 19">
            <a:extLst>
              <a:ext uri="{FF2B5EF4-FFF2-40B4-BE49-F238E27FC236}">
                <a16:creationId xmlns:a16="http://schemas.microsoft.com/office/drawing/2014/main" xmlns="" id="{DC3BFC69-6A5C-46D7-8C37-E73977DF6FCE}"/>
              </a:ext>
            </a:extLst>
          </p:cNvPr>
          <p:cNvSpPr/>
          <p:nvPr/>
        </p:nvSpPr>
        <p:spPr>
          <a:xfrm>
            <a:off x="7523220" y="261054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xmlns="" id="{8EAC5622-44F9-4FA0-9892-492414E8B43D}"/>
              </a:ext>
            </a:extLst>
          </p:cNvPr>
          <p:cNvCxnSpPr>
            <a:cxnSpLocks/>
            <a:endCxn id="128" idx="0"/>
          </p:cNvCxnSpPr>
          <p:nvPr/>
        </p:nvCxnSpPr>
        <p:spPr>
          <a:xfrm flipH="1">
            <a:off x="5295237" y="962929"/>
            <a:ext cx="251411" cy="34382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7700EB46-8ED9-440E-9E0B-AC9FB9962ECB}"/>
              </a:ext>
            </a:extLst>
          </p:cNvPr>
          <p:cNvCxnSpPr>
            <a:cxnSpLocks/>
          </p:cNvCxnSpPr>
          <p:nvPr/>
        </p:nvCxnSpPr>
        <p:spPr>
          <a:xfrm flipH="1">
            <a:off x="5948931" y="962935"/>
            <a:ext cx="3498" cy="361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xmlns="" id="{5488E52E-2FB1-44D1-AD3F-AAFC2B1707D0}"/>
              </a:ext>
            </a:extLst>
          </p:cNvPr>
          <p:cNvCxnSpPr>
            <a:cxnSpLocks/>
          </p:cNvCxnSpPr>
          <p:nvPr/>
        </p:nvCxnSpPr>
        <p:spPr>
          <a:xfrm flipH="1">
            <a:off x="6648826" y="975328"/>
            <a:ext cx="3498" cy="361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6C441BAC-4504-44FE-B102-38FE70666159}"/>
              </a:ext>
            </a:extLst>
          </p:cNvPr>
          <p:cNvCxnSpPr>
            <a:cxnSpLocks/>
          </p:cNvCxnSpPr>
          <p:nvPr/>
        </p:nvCxnSpPr>
        <p:spPr>
          <a:xfrm>
            <a:off x="7182211" y="494314"/>
            <a:ext cx="34100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xmlns="" id="{45FFD7CC-AF80-46EE-86B6-5BE036ED2C99}"/>
              </a:ext>
            </a:extLst>
          </p:cNvPr>
          <p:cNvCxnSpPr>
            <a:cxnSpLocks/>
          </p:cNvCxnSpPr>
          <p:nvPr/>
        </p:nvCxnSpPr>
        <p:spPr>
          <a:xfrm flipH="1">
            <a:off x="5112923" y="515658"/>
            <a:ext cx="37173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xmlns="" id="{4FACE899-4E06-4BCC-AE10-FE250DFEAEE0}"/>
              </a:ext>
            </a:extLst>
          </p:cNvPr>
          <p:cNvCxnSpPr>
            <a:cxnSpLocks/>
          </p:cNvCxnSpPr>
          <p:nvPr/>
        </p:nvCxnSpPr>
        <p:spPr>
          <a:xfrm>
            <a:off x="1443212" y="2245912"/>
            <a:ext cx="9880907" cy="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059FBEA5-B496-47E1-9C33-AD2E2B1F9A19}"/>
              </a:ext>
            </a:extLst>
          </p:cNvPr>
          <p:cNvSpPr txBox="1"/>
          <p:nvPr/>
        </p:nvSpPr>
        <p:spPr>
          <a:xfrm>
            <a:off x="8399032" y="2351337"/>
            <a:ext cx="2426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Physical Topology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28509BD1-0C80-48E0-927E-90D16176F44B}"/>
              </a:ext>
            </a:extLst>
          </p:cNvPr>
          <p:cNvSpPr txBox="1"/>
          <p:nvPr/>
        </p:nvSpPr>
        <p:spPr>
          <a:xfrm>
            <a:off x="8471211" y="1640085"/>
            <a:ext cx="227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Virtual Topology</a:t>
            </a:r>
          </a:p>
        </p:txBody>
      </p: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xmlns="" id="{9F3601C9-AEC0-4FB3-B937-E9E2F450A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383338"/>
              </p:ext>
            </p:extLst>
          </p:nvPr>
        </p:nvGraphicFramePr>
        <p:xfrm>
          <a:off x="1769887" y="3451935"/>
          <a:ext cx="1651296" cy="1097280"/>
        </p:xfrm>
        <a:graphic>
          <a:graphicData uri="http://schemas.openxmlformats.org/drawingml/2006/table">
            <a:tbl>
              <a:tblPr firstRow="1" bandRow="1"/>
              <a:tblGrid>
                <a:gridCol w="817970">
                  <a:extLst>
                    <a:ext uri="{9D8B030D-6E8A-4147-A177-3AD203B41FA5}">
                      <a16:colId xmlns:a16="http://schemas.microsoft.com/office/drawing/2014/main" xmlns="" val="1627345138"/>
                    </a:ext>
                  </a:extLst>
                </a:gridCol>
                <a:gridCol w="833326">
                  <a:extLst>
                    <a:ext uri="{9D8B030D-6E8A-4147-A177-3AD203B41FA5}">
                      <a16:colId xmlns:a16="http://schemas.microsoft.com/office/drawing/2014/main" xmlns="" val="842469502"/>
                    </a:ext>
                  </a:extLst>
                </a:gridCol>
              </a:tblGrid>
              <a:tr h="323028">
                <a:tc>
                  <a:txBody>
                    <a:bodyPr/>
                    <a:lstStyle/>
                    <a:p>
                      <a:r>
                        <a:rPr lang="en-US" sz="1800" b="1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B/W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540993"/>
                  </a:ext>
                </a:extLst>
              </a:tr>
              <a:tr h="323028">
                <a:tc>
                  <a:txBody>
                    <a:bodyPr/>
                    <a:lstStyle/>
                    <a:p>
                      <a:r>
                        <a:rPr lang="en-US" sz="1800" dirty="0"/>
                        <a:t>H4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1459235"/>
                  </a:ext>
                </a:extLst>
              </a:tr>
              <a:tr h="359784">
                <a:tc>
                  <a:txBody>
                    <a:bodyPr/>
                    <a:lstStyle/>
                    <a:p>
                      <a:r>
                        <a:rPr lang="en-US" sz="1800" dirty="0"/>
                        <a:t>H7+H8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65220691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xmlns="" id="{19E376B8-FF59-49D1-9746-8098B076D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01598"/>
              </p:ext>
            </p:extLst>
          </p:nvPr>
        </p:nvGraphicFramePr>
        <p:xfrm>
          <a:off x="4962097" y="4031755"/>
          <a:ext cx="1169101" cy="731520"/>
        </p:xfrm>
        <a:graphic>
          <a:graphicData uri="http://schemas.openxmlformats.org/drawingml/2006/table">
            <a:tbl>
              <a:tblPr firstRow="1" bandRow="1"/>
              <a:tblGrid>
                <a:gridCol w="517329">
                  <a:extLst>
                    <a:ext uri="{9D8B030D-6E8A-4147-A177-3AD203B41FA5}">
                      <a16:colId xmlns:a16="http://schemas.microsoft.com/office/drawing/2014/main" xmlns="" val="1627345138"/>
                    </a:ext>
                  </a:extLst>
                </a:gridCol>
                <a:gridCol w="651772">
                  <a:extLst>
                    <a:ext uri="{9D8B030D-6E8A-4147-A177-3AD203B41FA5}">
                      <a16:colId xmlns:a16="http://schemas.microsoft.com/office/drawing/2014/main" xmlns="" val="842469502"/>
                    </a:ext>
                  </a:extLst>
                </a:gridCol>
              </a:tblGrid>
              <a:tr h="317544">
                <a:tc>
                  <a:txBody>
                    <a:bodyPr/>
                    <a:lstStyle/>
                    <a:p>
                      <a:r>
                        <a:rPr lang="en-US" sz="1800" b="1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B/W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540993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r>
                        <a:rPr lang="en-US" sz="18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1459235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xmlns="" id="{1E49E8E6-6821-4B4F-A4EC-4DC6F7548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837962"/>
              </p:ext>
            </p:extLst>
          </p:nvPr>
        </p:nvGraphicFramePr>
        <p:xfrm>
          <a:off x="8902359" y="3390588"/>
          <a:ext cx="2106067" cy="1097280"/>
        </p:xfrm>
        <a:graphic>
          <a:graphicData uri="http://schemas.openxmlformats.org/drawingml/2006/table">
            <a:tbl>
              <a:tblPr firstRow="1" bandRow="1"/>
              <a:tblGrid>
                <a:gridCol w="1387776">
                  <a:extLst>
                    <a:ext uri="{9D8B030D-6E8A-4147-A177-3AD203B41FA5}">
                      <a16:colId xmlns:a16="http://schemas.microsoft.com/office/drawing/2014/main" xmlns="" val="1627345138"/>
                    </a:ext>
                  </a:extLst>
                </a:gridCol>
                <a:gridCol w="718291">
                  <a:extLst>
                    <a:ext uri="{9D8B030D-6E8A-4147-A177-3AD203B41FA5}">
                      <a16:colId xmlns:a16="http://schemas.microsoft.com/office/drawing/2014/main" xmlns="" val="842469502"/>
                    </a:ext>
                  </a:extLst>
                </a:gridCol>
              </a:tblGrid>
              <a:tr h="317544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+mn-lt"/>
                        </a:rPr>
                        <a:t>B/W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8540993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H1+H2+H3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2G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61459235"/>
                  </a:ext>
                </a:extLst>
              </a:tr>
              <a:tr h="31754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H4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</a:rPr>
                        <a:t>1G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2512378"/>
                  </a:ext>
                </a:extLst>
              </a:tr>
            </a:tbl>
          </a:graphicData>
        </a:graphic>
      </p:graphicFrame>
      <p:sp>
        <p:nvSpPr>
          <p:cNvPr id="143" name="Rounded Rectangle 19">
            <a:extLst>
              <a:ext uri="{FF2B5EF4-FFF2-40B4-BE49-F238E27FC236}">
                <a16:creationId xmlns:a16="http://schemas.microsoft.com/office/drawing/2014/main" xmlns="" id="{8ADD373B-87E7-4B2E-B8B9-2F974322A79A}"/>
              </a:ext>
            </a:extLst>
          </p:cNvPr>
          <p:cNvSpPr/>
          <p:nvPr/>
        </p:nvSpPr>
        <p:spPr>
          <a:xfrm>
            <a:off x="7092691" y="1292179"/>
            <a:ext cx="434505" cy="466531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H7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xmlns="" id="{FA4B50CF-21EC-40F8-96B9-62B5281EDE09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7092113" y="952778"/>
            <a:ext cx="217831" cy="3394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9E167F9F-9926-46E3-A898-2238B573DC2D}"/>
              </a:ext>
            </a:extLst>
          </p:cNvPr>
          <p:cNvGrpSpPr/>
          <p:nvPr/>
        </p:nvGrpSpPr>
        <p:grpSpPr>
          <a:xfrm>
            <a:off x="6116526" y="6107450"/>
            <a:ext cx="429965" cy="466545"/>
            <a:chOff x="4735401" y="6069350"/>
            <a:chExt cx="429965" cy="466545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5701A5B9-CF55-4B68-BEA8-E82709BD9648}"/>
                </a:ext>
              </a:extLst>
            </p:cNvPr>
            <p:cNvCxnSpPr>
              <a:cxnSpLocks/>
            </p:cNvCxnSpPr>
            <p:nvPr/>
          </p:nvCxnSpPr>
          <p:spPr>
            <a:xfrm>
              <a:off x="4735401" y="6069353"/>
              <a:ext cx="429965" cy="46654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4007918E-57AC-4E82-BBC4-7195D1CF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6642" y="6069350"/>
              <a:ext cx="378846" cy="4665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xmlns="" id="{9A943FD8-D92F-48E5-AE4A-2434C0510990}"/>
              </a:ext>
            </a:extLst>
          </p:cNvPr>
          <p:cNvGrpSpPr/>
          <p:nvPr/>
        </p:nvGrpSpPr>
        <p:grpSpPr>
          <a:xfrm>
            <a:off x="10145178" y="6130643"/>
            <a:ext cx="429965" cy="466545"/>
            <a:chOff x="4735401" y="6069350"/>
            <a:chExt cx="429965" cy="466545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8485F74C-0CB0-458B-BF5C-CED03C9DE398}"/>
                </a:ext>
              </a:extLst>
            </p:cNvPr>
            <p:cNvCxnSpPr>
              <a:cxnSpLocks/>
            </p:cNvCxnSpPr>
            <p:nvPr/>
          </p:nvCxnSpPr>
          <p:spPr>
            <a:xfrm>
              <a:off x="4735401" y="6069353"/>
              <a:ext cx="429965" cy="46654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989ED0C1-2EAB-45D4-8B3C-92B71A6A09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6642" y="6069350"/>
              <a:ext cx="378846" cy="4665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49A9FDD9-F9EE-4D36-96E4-E76C957687DD}"/>
              </a:ext>
            </a:extLst>
          </p:cNvPr>
          <p:cNvGrpSpPr/>
          <p:nvPr/>
        </p:nvGrpSpPr>
        <p:grpSpPr>
          <a:xfrm>
            <a:off x="6616792" y="6130643"/>
            <a:ext cx="429965" cy="466545"/>
            <a:chOff x="4735401" y="6069350"/>
            <a:chExt cx="429965" cy="466545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xmlns="" id="{E0E52A62-B025-4C0C-A3FF-DD326BE9D78D}"/>
                </a:ext>
              </a:extLst>
            </p:cNvPr>
            <p:cNvCxnSpPr>
              <a:cxnSpLocks/>
            </p:cNvCxnSpPr>
            <p:nvPr/>
          </p:nvCxnSpPr>
          <p:spPr>
            <a:xfrm>
              <a:off x="4735401" y="6069353"/>
              <a:ext cx="429965" cy="46654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xmlns="" id="{DEFAB755-565A-4E84-BFD1-0989E3726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6642" y="6069350"/>
              <a:ext cx="378846" cy="4665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858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 - Constraints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7169" y="1812207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5) </a:t>
            </a:r>
            <a:r>
              <a:rPr lang="en-SG" sz="2400" dirty="0" smtClean="0"/>
              <a:t>One Big Switch Abstraction</a:t>
            </a:r>
            <a:r>
              <a:rPr lang="en-SG" sz="2400" dirty="0" smtClean="0"/>
              <a:t>: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385685" y="2688270"/>
                <a:ext cx="7135415" cy="1018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𝒎𝒏</m:t>
                          </m:r>
                        </m:e>
                        <m:sup/>
                      </m:sSup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𝑸𝒄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𝒊𝒗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pt-BR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15"/>
                            </m:rP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20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000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𝒋𝒘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000" b="1" i="1" baseline="-25000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  ,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𝑳𝒄𝒎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𝑳𝒉𝒎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{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 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</m:nary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685" y="2688270"/>
                <a:ext cx="7135415" cy="10182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4021676" y="4997677"/>
                <a:ext cx="5048305" cy="426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en-US" sz="2000" b="1" i="1" spc="-100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pc="-500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𝒑𝒒</m:t>
                          </m:r>
                        </m:e>
                        <m:sup/>
                      </m:sSup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𝒎𝒊𝒏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000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𝒎𝒑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𝒁𝒎𝒒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{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}∈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2000" b="1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676" y="4997677"/>
                <a:ext cx="5048305" cy="426848"/>
              </a:xfrm>
              <a:prstGeom prst="rect">
                <a:avLst/>
              </a:prstGeom>
              <a:blipFill rotWithShape="0">
                <a:blip r:embed="rId3"/>
                <a:stretch>
                  <a:fillRect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3880985" y="2321158"/>
                <a:ext cx="5577340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Total Bandwidth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𝒗𝒊𝒓𝒕𝒖𝒂𝒍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𝒔𝒘𝒊𝒕𝒄𝒉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mapped to n</a:t>
                </a:r>
                <a:endParaRPr lang="en-US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985" y="2321158"/>
                <a:ext cx="557734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72"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580946" y="4142504"/>
                <a:ext cx="6177417" cy="64633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Matrix for each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 smtClean="0"/>
                  <a:t> : Indicates intra-switch bandwidth to be allocated between two physical switches</a:t>
                </a:r>
                <a:endParaRPr lang="en-US" b="1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946" y="4142504"/>
                <a:ext cx="617741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89" t="-4630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 - Constraints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6720" y="1967898"/>
            <a:ext cx="9941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/>
              <a:t>6</a:t>
            </a:r>
            <a:r>
              <a:rPr lang="en-SG" sz="2400" b="1" dirty="0" smtClean="0"/>
              <a:t>) </a:t>
            </a:r>
            <a:r>
              <a:rPr lang="en-SG" sz="2400" dirty="0" smtClean="0"/>
              <a:t>Core Link</a:t>
            </a:r>
            <a:r>
              <a:rPr lang="en-SG" sz="2400" dirty="0" smtClean="0"/>
              <a:t> Bandwidth constraint: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240428" y="3576001"/>
                <a:ext cx="3711144" cy="1633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SG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𝑸𝒄</m:t>
                          </m:r>
                        </m:sub>
                        <m:sup/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1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r>
                        <a:rPr lang="en-US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r>
                        <a:rPr lang="en-US" sz="2000" b="1" i="1" spc="-1000" baseline="5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spc="-5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2000" b="1" i="1" spc="-1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pc="-100" baseline="-5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pc="-10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𝒒</m:t>
                      </m:r>
                      <m:r>
                        <a:rPr lang="en-US" sz="2000" b="1" i="1" spc="-100" baseline="-50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𝑩𝒗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</m:oMath>
                  </m:oMathPara>
                </a14:m>
                <a:endParaRPr lang="en-US" sz="2000" b="1" i="1" spc="-1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endParaRPr lang="en-US" sz="2000" b="1" i="1" spc="-1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𝑳𝒄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1" i="1" spc="-1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000" b="1" i="1" spc="-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000" b="1" i="1" spc="-1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spc="-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SG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428" y="3576001"/>
                <a:ext cx="3711144" cy="1633781"/>
              </a:xfrm>
              <a:prstGeom prst="rect">
                <a:avLst/>
              </a:prstGeom>
              <a:blipFill rotWithShape="0">
                <a:blip r:embed="rId2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5400000">
            <a:off x="5105400" y="3128326"/>
            <a:ext cx="247650" cy="89535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5400000">
            <a:off x="6242736" y="3128326"/>
            <a:ext cx="247650" cy="89535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43652" y="2725783"/>
            <a:ext cx="137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Inter-Switch </a:t>
            </a:r>
          </a:p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14797" y="2703901"/>
            <a:ext cx="1359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Intra-Switch </a:t>
            </a:r>
          </a:p>
          <a:p>
            <a:r>
              <a:rPr lang="en-US" dirty="0" smtClean="0"/>
              <a:t>fabric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96052" y="2878183"/>
            <a:ext cx="1371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Inter-Switch </a:t>
            </a:r>
          </a:p>
          <a:p>
            <a:r>
              <a:rPr lang="en-US" dirty="0" smtClean="0"/>
              <a:t>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6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BNV Mapper – Topology Convertibility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6720" y="1967898"/>
            <a:ext cx="9941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b="1" dirty="0" smtClean="0"/>
              <a:t>Re-run the ILP with the modified objective</a:t>
            </a:r>
          </a:p>
          <a:p>
            <a:endParaRPr lang="en-SG" sz="2400" b="1" dirty="0"/>
          </a:p>
          <a:p>
            <a:r>
              <a:rPr lang="en-SG" sz="2400" b="1" dirty="0" smtClean="0"/>
              <a:t>To maximize using the same switch-ports/links</a:t>
            </a:r>
            <a:endParaRPr lang="en-SG" sz="2400" dirty="0"/>
          </a:p>
          <a:p>
            <a:endParaRPr lang="en-SG" sz="2400" dirty="0"/>
          </a:p>
          <a:p>
            <a:endParaRPr lang="en-SG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4"/>
              <p:cNvSpPr/>
              <p:nvPr/>
            </p:nvSpPr>
            <p:spPr>
              <a:xfrm>
                <a:off x="4413321" y="3168227"/>
                <a:ext cx="3502754" cy="11193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S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SG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𝑳𝒄</m:t>
                              </m:r>
                            </m:e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𝑸𝒄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𝒊𝒗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𝒊𝒗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SG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∈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𝑸𝒉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𝒋𝒘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1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𝒋𝒘</m:t>
                          </m:r>
                        </m:e>
                      </m:nary>
                    </m:oMath>
                  </m:oMathPara>
                </a14:m>
                <a:endParaRPr lang="en-SG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321" y="3168227"/>
                <a:ext cx="3502754" cy="11193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23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/>
              <a:t>Implemented on top of                          </a:t>
            </a:r>
            <a:endParaRPr lang="en-SG" dirty="0" smtClean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Integrated with a Bare-metal provisioning service (Testbed</a:t>
            </a:r>
            <a:r>
              <a:rPr lang="en-SG" dirty="0" smtClean="0"/>
              <a:t>).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Deployed on </a:t>
            </a:r>
            <a:r>
              <a:rPr lang="en-SG" dirty="0" smtClean="0"/>
              <a:t>NCL Production Environment.</a:t>
            </a:r>
            <a:endParaRPr lang="en-SG" dirty="0"/>
          </a:p>
        </p:txBody>
      </p:sp>
      <p:pic>
        <p:nvPicPr>
          <p:cNvPr id="5" name="Picture 2" descr="OpenVirt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84" y="1864674"/>
            <a:ext cx="2455103" cy="56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terLab: the facility for cyber-security experimentation and tes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609" y="2863520"/>
            <a:ext cx="1845503" cy="55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1" y="3832122"/>
            <a:ext cx="619853" cy="6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2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4776518" y="4328481"/>
            <a:ext cx="2396973" cy="40545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Translation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4776520" y="3489922"/>
            <a:ext cx="2391440" cy="43870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Topology Abstraction</a:t>
            </a:r>
          </a:p>
        </p:txBody>
      </p:sp>
      <p:pic>
        <p:nvPicPr>
          <p:cNvPr id="2" name="PPTIndicator20180102114646218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69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SG" dirty="0" smtClean="0"/>
              <a:t>Support </a:t>
            </a:r>
            <a:r>
              <a:rPr lang="en-SG" dirty="0" err="1" smtClean="0"/>
              <a:t>OpenFlow</a:t>
            </a:r>
            <a:r>
              <a:rPr lang="en-SG" dirty="0" smtClean="0"/>
              <a:t> 1.0/ 1.3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smtClean="0"/>
              <a:t>MAC address encodes &lt;Tenant-id, Link-Id&gt;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smtClean="0"/>
              <a:t>Rate-limiting using Switches’ classifier based </a:t>
            </a:r>
            <a:r>
              <a:rPr lang="en-SG" dirty="0" err="1" smtClean="0"/>
              <a:t>QoS</a:t>
            </a:r>
            <a:r>
              <a:rPr lang="en-SG" dirty="0" smtClean="0"/>
              <a:t>.</a:t>
            </a:r>
          </a:p>
          <a:p>
            <a:pPr marL="0" indent="0">
              <a:buNone/>
            </a:pPr>
            <a:endParaRPr lang="en-SG" dirty="0" smtClean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2138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7" r="80" b="2174"/>
          <a:stretch/>
        </p:blipFill>
        <p:spPr>
          <a:xfrm>
            <a:off x="609600" y="1466850"/>
            <a:ext cx="5562072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C7842E-F6DC-4AEB-AEF0-101A5328F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994" y="4670682"/>
            <a:ext cx="2656970" cy="1124993"/>
          </a:xfrm>
          <a:prstGeom prst="rect">
            <a:avLst/>
          </a:prstGeom>
        </p:spPr>
      </p:pic>
      <p:pic>
        <p:nvPicPr>
          <p:cNvPr id="8" name="Picture 7" descr="A circuit board&#10;&#10;Description generated with high confidence">
            <a:extLst>
              <a:ext uri="{FF2B5EF4-FFF2-40B4-BE49-F238E27FC236}">
                <a16:creationId xmlns:a16="http://schemas.microsoft.com/office/drawing/2014/main" xmlns="" id="{F6C7D206-D0D4-44D1-B184-40D6E20C5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356789"/>
            <a:ext cx="2656929" cy="4049421"/>
          </a:xfrm>
          <a:prstGeom prst="rect">
            <a:avLst/>
          </a:prstGeom>
        </p:spPr>
      </p:pic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xmlns="" id="{C7CA9BAC-3063-4205-A4BD-55D81E9299BB}"/>
              </a:ext>
            </a:extLst>
          </p:cNvPr>
          <p:cNvSpPr/>
          <p:nvPr/>
        </p:nvSpPr>
        <p:spPr>
          <a:xfrm>
            <a:off x="7532299" y="4842037"/>
            <a:ext cx="937577" cy="3962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C1A8476-9B09-49CE-8A1F-114F01E2B0B0}"/>
              </a:ext>
            </a:extLst>
          </p:cNvPr>
          <p:cNvSpPr txBox="1"/>
          <p:nvPr/>
        </p:nvSpPr>
        <p:spPr>
          <a:xfrm>
            <a:off x="9423987" y="5746992"/>
            <a:ext cx="228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Dynamic Loopback Wiring </a:t>
            </a:r>
          </a:p>
          <a:p>
            <a:r>
              <a:rPr lang="en-US" sz="1400" dirty="0"/>
              <a:t>using L2 intermediate Switch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B7027E9-9266-4218-B964-73AF571196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7" r="2064"/>
          <a:stretch/>
        </p:blipFill>
        <p:spPr>
          <a:xfrm>
            <a:off x="9237995" y="2650154"/>
            <a:ext cx="2656969" cy="10609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6B6252-8F14-4F77-A347-6E17C74BC15A}"/>
              </a:ext>
            </a:extLst>
          </p:cNvPr>
          <p:cNvSpPr/>
          <p:nvPr/>
        </p:nvSpPr>
        <p:spPr>
          <a:xfrm>
            <a:off x="9573390" y="3653269"/>
            <a:ext cx="20081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Static loopback wiring </a:t>
            </a:r>
          </a:p>
          <a:p>
            <a:r>
              <a:rPr lang="en-US" sz="1400" dirty="0"/>
              <a:t>24-ports of SDN Switch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EF106C4-5121-42EE-8061-6AF0FDCD5D9C}"/>
              </a:ext>
            </a:extLst>
          </p:cNvPr>
          <p:cNvCxnSpPr>
            <a:cxnSpLocks/>
          </p:cNvCxnSpPr>
          <p:nvPr/>
        </p:nvCxnSpPr>
        <p:spPr>
          <a:xfrm flipV="1">
            <a:off x="7532297" y="2650155"/>
            <a:ext cx="1705698" cy="22468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5947BDB4-D9AE-4523-BE0F-12DC987F4039}"/>
              </a:ext>
            </a:extLst>
          </p:cNvPr>
          <p:cNvCxnSpPr>
            <a:cxnSpLocks/>
          </p:cNvCxnSpPr>
          <p:nvPr/>
        </p:nvCxnSpPr>
        <p:spPr>
          <a:xfrm flipV="1">
            <a:off x="8408574" y="3711070"/>
            <a:ext cx="3486390" cy="1527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48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Evaluation</a:t>
            </a:r>
            <a:endParaRPr lang="en-SG" dirty="0"/>
          </a:p>
        </p:txBody>
      </p:sp>
      <p:sp>
        <p:nvSpPr>
          <p:cNvPr id="3" name="HighlightTextShape201702062350199228"/>
          <p:cNvSpPr>
            <a:spLocks noGrp="1"/>
          </p:cNvSpPr>
          <p:nvPr>
            <p:ph idx="1"/>
          </p:nvPr>
        </p:nvSpPr>
        <p:spPr>
          <a:xfrm>
            <a:off x="1141412" y="1911746"/>
            <a:ext cx="9905999" cy="3541714"/>
          </a:xfrm>
        </p:spPr>
        <p:txBody>
          <a:bodyPr>
            <a:noAutofit/>
          </a:bodyPr>
          <a:lstStyle/>
          <a:p>
            <a:pPr marL="514350" indent="-514350">
              <a:buAutoNum type="arabicParenR"/>
            </a:pPr>
            <a:r>
              <a:rPr lang="en-SG" dirty="0" smtClean="0"/>
              <a:t>Can BNV faithfully replicate behaviour of topologies?</a:t>
            </a:r>
          </a:p>
          <a:p>
            <a:pPr marL="514350" indent="-514350">
              <a:buAutoNum type="arabicParenR"/>
            </a:pPr>
            <a:endParaRPr lang="en-SG" dirty="0" smtClean="0"/>
          </a:p>
          <a:p>
            <a:pPr marL="514350" indent="-514350">
              <a:buAutoNum type="arabicParenR"/>
            </a:pPr>
            <a:r>
              <a:rPr lang="en-SG" dirty="0" smtClean="0"/>
              <a:t>Provide control/data plane isolation to multiple tenants?</a:t>
            </a:r>
          </a:p>
          <a:p>
            <a:pPr marL="0" indent="0">
              <a:buNone/>
            </a:pPr>
            <a:endParaRPr lang="en-SG" dirty="0"/>
          </a:p>
          <a:p>
            <a:pPr marL="514350" indent="-514350">
              <a:buAutoNum type="arabicParenR" startAt="3"/>
            </a:pPr>
            <a:r>
              <a:rPr lang="en-SG" dirty="0" smtClean="0"/>
              <a:t>Embed complex topologies?</a:t>
            </a:r>
          </a:p>
          <a:p>
            <a:pPr marL="514350" indent="-514350">
              <a:buAutoNum type="arabicParenR" startAt="3"/>
            </a:pP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2692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1031152369241_452e6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loopbacks &amp; Big Switch Abstraction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66" y="1690688"/>
            <a:ext cx="2894742" cy="1995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67" y="1582341"/>
            <a:ext cx="4463867" cy="2212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36271"/>
            <a:ext cx="4181475" cy="2212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50" y="4536271"/>
            <a:ext cx="4229100" cy="220229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2242" y="2356843"/>
            <a:ext cx="10191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752241" y="5508828"/>
            <a:ext cx="10191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6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10311523667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loopbacks &amp; Big Switch Abstraction</a:t>
            </a:r>
            <a:endParaRPr lang="en-SG" dirty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66" y="1690688"/>
            <a:ext cx="2894742" cy="1995488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67" y="1582341"/>
            <a:ext cx="4463867" cy="2212182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536271"/>
            <a:ext cx="4181475" cy="2212191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50" y="4536271"/>
            <a:ext cx="4229100" cy="2202291"/>
          </a:xfrm>
          <a:prstGeom prst="rect">
            <a:avLst/>
          </a:prstGeom>
        </p:spPr>
      </p:pic>
      <p:sp>
        <p:nvSpPr>
          <p:cNvPr id="10" name="Right Arrow 9"/>
          <p:cNvSpPr>
            <a:spLocks/>
          </p:cNvSpPr>
          <p:nvPr/>
        </p:nvSpPr>
        <p:spPr>
          <a:xfrm>
            <a:off x="5752242" y="2356843"/>
            <a:ext cx="10191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>
            <a:spLocks/>
          </p:cNvSpPr>
          <p:nvPr/>
        </p:nvSpPr>
        <p:spPr>
          <a:xfrm>
            <a:off x="5752241" y="5508828"/>
            <a:ext cx="1019175" cy="2571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PTIndicator201801031152369341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5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03426 0.04203779 -0.1003426 0.04203779 -0.2006852 0.08407559 E" pathEditMode="relative" ptsTypes="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42500" y="425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647601 0.04203788 -0.2647601 0.04203788 -0.5295203 0.08407576 E" pathEditMode="relative" ptsTypes="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42500" y="425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039889 -0.06581797 -0.1039889 -0.06581797 -0.2079778 -0.1316359 E" pathEditMode="relative" ptsTypes="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42500" y="425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633081 -0.06855429 -0.2633081 -0.06855429 -0.5266162 -0.1371086 E" pathEditMode="relative" ptsTypes="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42500" y="425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837282 0.05339874 -0.1837282 0.05339874 -0.3674565 0.1067975 E" pathEditMode="relative" ptsTypes="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734" y="42501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1786303 -0.0614726 -0.1786303 -0.0614726 -0.3572605 -0.1229452 E" pathEditMode="relative" ptsTypes="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734" y="4250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1031152369241_b5b4b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492" y="1591718"/>
            <a:ext cx="8041508" cy="4775142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4" y="2840977"/>
            <a:ext cx="1230278" cy="848091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08" y="2794930"/>
            <a:ext cx="1897163" cy="940187"/>
          </a:xfrm>
          <a:prstGeom prst="rect">
            <a:avLst/>
          </a:prstGeom>
        </p:spPr>
      </p:pic>
      <p:pic>
        <p:nvPicPr>
          <p:cNvPr id="14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9512"/>
            <a:ext cx="1777145" cy="940191"/>
          </a:xfrm>
          <a:prstGeom prst="rect">
            <a:avLst/>
          </a:prstGeom>
        </p:spPr>
      </p:pic>
      <p:pic>
        <p:nvPicPr>
          <p:cNvPr id="15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102" y="4229134"/>
            <a:ext cx="1797387" cy="935984"/>
          </a:xfrm>
          <a:prstGeom prst="rect">
            <a:avLst/>
          </a:prstGeom>
        </p:spPr>
      </p:pic>
      <p:sp>
        <p:nvSpPr>
          <p:cNvPr id="16" name="Right Arrow 9"/>
          <p:cNvSpPr/>
          <p:nvPr/>
        </p:nvSpPr>
        <p:spPr>
          <a:xfrm>
            <a:off x="1727100" y="3163197"/>
            <a:ext cx="109399" cy="109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0"/>
          <p:cNvSpPr/>
          <p:nvPr/>
        </p:nvSpPr>
        <p:spPr>
          <a:xfrm>
            <a:off x="1851409" y="4739607"/>
            <a:ext cx="109399" cy="1093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9730" y="3840790"/>
            <a:ext cx="1375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 (Single Switch)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260185" y="3840790"/>
            <a:ext cx="13386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 (Multi Switch)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225002" y="5361426"/>
            <a:ext cx="1388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Clos (Single Switch)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2260185" y="5350849"/>
            <a:ext cx="135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Clos (Multi Switch)</a:t>
            </a:r>
            <a:endParaRPr lang="en-US" sz="120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loopbacks &amp; Big Switch Abstraction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2442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Mapping Complex Topologies</a:t>
            </a:r>
            <a:endParaRPr lang="en-SG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162"/>
          <a:stretch/>
        </p:blipFill>
        <p:spPr>
          <a:xfrm>
            <a:off x="2843213" y="1325563"/>
            <a:ext cx="6324672" cy="5419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t="178" b="833"/>
          <a:stretch/>
        </p:blipFill>
        <p:spPr>
          <a:xfrm>
            <a:off x="2843213" y="1325563"/>
            <a:ext cx="6327648" cy="54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Start_201801031416588473_f0f827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1228165"/>
            <a:ext cx="4507376" cy="1836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91" y="1282363"/>
            <a:ext cx="4623484" cy="17276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46" y="3514162"/>
            <a:ext cx="3062642" cy="2998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48" y="4509246"/>
            <a:ext cx="2513544" cy="1732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5646" y="3054870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Single-Rooted Tree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80291" y="305487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 Tree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09713" y="6512251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Jellyfish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66847" y="6512251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8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10314165871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61" y="1228165"/>
            <a:ext cx="4507376" cy="1836083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91" y="1282363"/>
            <a:ext cx="4623484" cy="1727686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46" y="3514162"/>
            <a:ext cx="3062642" cy="2998089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48" y="4509246"/>
            <a:ext cx="2513544" cy="17327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5646" y="3054870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Single-Rooted Tree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80291" y="305487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 Tree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09713" y="6512251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Jellyfish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066847" y="6512251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222500" y="3038469"/>
            <a:ext cx="1889523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/>
              <a:t>Single-Rooted Tree</a:t>
            </a:r>
            <a:endParaRPr lang="en-US" sz="1725" dirty="0"/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069353" y="3022069"/>
            <a:ext cx="183159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 smtClean="0"/>
              <a:t>Single-Rooted Tree</a:t>
            </a:r>
            <a:endParaRPr lang="en-US" sz="1650" dirty="0"/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1916205" y="3005668"/>
            <a:ext cx="1773658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smtClean="0"/>
              <a:t>Single-Rooted Tree</a:t>
            </a:r>
            <a:endParaRPr lang="en-US" sz="1575" dirty="0"/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763059" y="2989267"/>
            <a:ext cx="17157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Single-Rooted Tree</a:t>
            </a:r>
            <a:endParaRPr lang="en-US" sz="1500" dirty="0"/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1609912" y="2972866"/>
            <a:ext cx="1580626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5" dirty="0" smtClean="0"/>
              <a:t>Single-Rooted Tree</a:t>
            </a:r>
            <a:endParaRPr lang="en-US" sz="1425" dirty="0"/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1456765" y="2956465"/>
            <a:ext cx="15095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Single-Rooted Tree</a:t>
            </a:r>
            <a:endParaRPr lang="en-US" sz="1350" dirty="0"/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1303618" y="2940064"/>
            <a:ext cx="1433662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 smtClean="0"/>
              <a:t>Single-Rooted Tree</a:t>
            </a:r>
            <a:endParaRPr lang="en-US" sz="1275" dirty="0"/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1150471" y="2923664"/>
            <a:ext cx="1357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Single-Rooted Tree</a:t>
            </a:r>
            <a:endParaRPr lang="en-US" sz="1200" dirty="0"/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997324" y="2907263"/>
            <a:ext cx="129875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smtClean="0"/>
              <a:t>Single-Rooted Tree</a:t>
            </a:r>
            <a:endParaRPr lang="en-US" sz="1125" dirty="0"/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844178" y="2890862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Single-Rooted Tree</a:t>
            </a:r>
            <a:endParaRPr lang="en-US" sz="1050" dirty="0"/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691030" y="2874461"/>
            <a:ext cx="1152880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smtClean="0"/>
              <a:t>Single-Rooted Tree</a:t>
            </a:r>
            <a:endParaRPr lang="en-US" sz="975" dirty="0"/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537883" y="2858060"/>
            <a:ext cx="1079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Single-Rooted Tree</a:t>
            </a:r>
            <a:endParaRPr lang="en-US" sz="900" dirty="0"/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8374096" y="3037554"/>
            <a:ext cx="926866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/>
              <a:t>Fat Tree</a:t>
            </a:r>
            <a:endParaRPr lang="en-US" sz="1725" dirty="0"/>
          </a:p>
        </p:txBody>
      </p:sp>
      <p:sp>
        <p:nvSpPr>
          <p:cNvPr id="27" name="TextBox 26"/>
          <p:cNvSpPr txBox="1">
            <a:spLocks/>
          </p:cNvSpPr>
          <p:nvPr/>
        </p:nvSpPr>
        <p:spPr>
          <a:xfrm>
            <a:off x="7867902" y="3020238"/>
            <a:ext cx="86632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 smtClean="0"/>
              <a:t>Fat Tree</a:t>
            </a:r>
            <a:endParaRPr lang="en-US" sz="1650" dirty="0"/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7361706" y="3002922"/>
            <a:ext cx="833818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smtClean="0"/>
              <a:t>Fat Tree</a:t>
            </a:r>
            <a:endParaRPr lang="en-US" sz="1575" dirty="0"/>
          </a:p>
        </p:txBody>
      </p:sp>
      <p:sp>
        <p:nvSpPr>
          <p:cNvPr id="29" name="TextBox 28"/>
          <p:cNvSpPr txBox="1">
            <a:spLocks/>
          </p:cNvSpPr>
          <p:nvPr/>
        </p:nvSpPr>
        <p:spPr>
          <a:xfrm>
            <a:off x="6855511" y="2985606"/>
            <a:ext cx="80278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Fat Tree</a:t>
            </a:r>
            <a:endParaRPr lang="en-US" sz="1500" dirty="0"/>
          </a:p>
        </p:txBody>
      </p:sp>
      <p:sp>
        <p:nvSpPr>
          <p:cNvPr id="30" name="TextBox 29"/>
          <p:cNvSpPr txBox="1">
            <a:spLocks/>
          </p:cNvSpPr>
          <p:nvPr/>
        </p:nvSpPr>
        <p:spPr>
          <a:xfrm>
            <a:off x="6349317" y="2968289"/>
            <a:ext cx="775020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5" dirty="0" smtClean="0"/>
              <a:t>Fat Tree</a:t>
            </a:r>
            <a:endParaRPr lang="en-US" sz="1425" dirty="0"/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5843122" y="2950973"/>
            <a:ext cx="7440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Fat Tree</a:t>
            </a:r>
            <a:endParaRPr lang="en-US" sz="1350" dirty="0"/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5336927" y="2933657"/>
            <a:ext cx="713080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 smtClean="0"/>
              <a:t>Fat Tree</a:t>
            </a:r>
            <a:endParaRPr lang="en-US" sz="1275" dirty="0"/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4830732" y="2916341"/>
            <a:ext cx="680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Fat Tree</a:t>
            </a:r>
            <a:endParaRPr lang="en-US" sz="1200" dirty="0"/>
          </a:p>
        </p:txBody>
      </p:sp>
      <p:sp>
        <p:nvSpPr>
          <p:cNvPr id="34" name="TextBox 33"/>
          <p:cNvSpPr txBox="1">
            <a:spLocks/>
          </p:cNvSpPr>
          <p:nvPr/>
        </p:nvSpPr>
        <p:spPr>
          <a:xfrm>
            <a:off x="4324538" y="2899025"/>
            <a:ext cx="66396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smtClean="0"/>
              <a:t>Fat Tree</a:t>
            </a:r>
            <a:endParaRPr lang="en-US" sz="1125" dirty="0"/>
          </a:p>
        </p:txBody>
      </p:sp>
      <p:sp>
        <p:nvSpPr>
          <p:cNvPr id="35" name="TextBox 34"/>
          <p:cNvSpPr txBox="1">
            <a:spLocks/>
          </p:cNvSpPr>
          <p:nvPr/>
        </p:nvSpPr>
        <p:spPr>
          <a:xfrm>
            <a:off x="3818342" y="2881709"/>
            <a:ext cx="6335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Fat Tree</a:t>
            </a:r>
            <a:endParaRPr lang="en-US" sz="1050" dirty="0"/>
          </a:p>
        </p:txBody>
      </p:sp>
      <p:sp>
        <p:nvSpPr>
          <p:cNvPr id="36" name="TextBox 35"/>
          <p:cNvSpPr txBox="1">
            <a:spLocks/>
          </p:cNvSpPr>
          <p:nvPr/>
        </p:nvSpPr>
        <p:spPr>
          <a:xfrm>
            <a:off x="3312147" y="2864392"/>
            <a:ext cx="60144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smtClean="0"/>
              <a:t>Fat Tree</a:t>
            </a:r>
            <a:endParaRPr lang="en-US" sz="975" dirty="0"/>
          </a:p>
        </p:txBody>
      </p:sp>
      <p:sp>
        <p:nvSpPr>
          <p:cNvPr id="37" name="TextBox 36"/>
          <p:cNvSpPr txBox="1">
            <a:spLocks/>
          </p:cNvSpPr>
          <p:nvPr/>
        </p:nvSpPr>
        <p:spPr>
          <a:xfrm>
            <a:off x="2805953" y="2847076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2821454" y="6349475"/>
            <a:ext cx="891078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/>
              <a:t>Jellyfish</a:t>
            </a:r>
            <a:endParaRPr lang="en-US" sz="1725" dirty="0"/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3195" y="6186699"/>
            <a:ext cx="85735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 smtClean="0"/>
              <a:t>Jellyfish</a:t>
            </a:r>
            <a:endParaRPr lang="en-US" sz="1650" dirty="0"/>
          </a:p>
        </p:txBody>
      </p:sp>
      <p:sp>
        <p:nvSpPr>
          <p:cNvPr id="40" name="TextBox 39"/>
          <p:cNvSpPr txBox="1">
            <a:spLocks/>
          </p:cNvSpPr>
          <p:nvPr/>
        </p:nvSpPr>
        <p:spPr>
          <a:xfrm>
            <a:off x="2444936" y="6023923"/>
            <a:ext cx="826829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smtClean="0"/>
              <a:t>Jellyfish</a:t>
            </a:r>
            <a:endParaRPr lang="en-US" sz="1575" dirty="0"/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2256676" y="5861146"/>
            <a:ext cx="7995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Jellyfish</a:t>
            </a:r>
            <a:endParaRPr lang="en-US" sz="1500" dirty="0"/>
          </a:p>
        </p:txBody>
      </p:sp>
      <p:sp>
        <p:nvSpPr>
          <p:cNvPr id="42" name="TextBox 41"/>
          <p:cNvSpPr txBox="1">
            <a:spLocks/>
          </p:cNvSpPr>
          <p:nvPr/>
        </p:nvSpPr>
        <p:spPr>
          <a:xfrm>
            <a:off x="2068418" y="5698368"/>
            <a:ext cx="767454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5" dirty="0" smtClean="0"/>
              <a:t>Jellyfish</a:t>
            </a:r>
            <a:endParaRPr lang="en-US" sz="1425" dirty="0"/>
          </a:p>
        </p:txBody>
      </p:sp>
      <p:sp>
        <p:nvSpPr>
          <p:cNvPr id="43" name="TextBox 42"/>
          <p:cNvSpPr txBox="1">
            <a:spLocks/>
          </p:cNvSpPr>
          <p:nvPr/>
        </p:nvSpPr>
        <p:spPr>
          <a:xfrm>
            <a:off x="1880159" y="5535593"/>
            <a:ext cx="7369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Jellyfish</a:t>
            </a:r>
            <a:endParaRPr lang="en-US" sz="1350" dirty="0"/>
          </a:p>
        </p:txBody>
      </p:sp>
      <p:sp>
        <p:nvSpPr>
          <p:cNvPr id="44" name="TextBox 43"/>
          <p:cNvSpPr txBox="1">
            <a:spLocks/>
          </p:cNvSpPr>
          <p:nvPr/>
        </p:nvSpPr>
        <p:spPr>
          <a:xfrm>
            <a:off x="1691900" y="5372817"/>
            <a:ext cx="704808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 smtClean="0"/>
              <a:t>Jellyfish</a:t>
            </a:r>
            <a:endParaRPr lang="en-US" sz="1275" dirty="0"/>
          </a:p>
        </p:txBody>
      </p:sp>
      <p:sp>
        <p:nvSpPr>
          <p:cNvPr id="45" name="TextBox 44"/>
          <p:cNvSpPr txBox="1">
            <a:spLocks/>
          </p:cNvSpPr>
          <p:nvPr/>
        </p:nvSpPr>
        <p:spPr>
          <a:xfrm>
            <a:off x="1503641" y="5210041"/>
            <a:ext cx="67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Jellyfish</a:t>
            </a:r>
            <a:endParaRPr lang="en-US" sz="1200" dirty="0"/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>
            <a:off x="1315381" y="5047264"/>
            <a:ext cx="644728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smtClean="0"/>
              <a:t>Jellyfish</a:t>
            </a:r>
            <a:endParaRPr lang="en-US" sz="1125" dirty="0"/>
          </a:p>
        </p:txBody>
      </p:sp>
      <p:sp>
        <p:nvSpPr>
          <p:cNvPr id="47" name="TextBox 46"/>
          <p:cNvSpPr txBox="1">
            <a:spLocks/>
          </p:cNvSpPr>
          <p:nvPr/>
        </p:nvSpPr>
        <p:spPr>
          <a:xfrm>
            <a:off x="1127122" y="4884488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Jellyfish</a:t>
            </a:r>
            <a:endParaRPr lang="en-US" sz="1050" dirty="0"/>
          </a:p>
        </p:txBody>
      </p:sp>
      <p:sp>
        <p:nvSpPr>
          <p:cNvPr id="48" name="TextBox 47"/>
          <p:cNvSpPr txBox="1">
            <a:spLocks/>
          </p:cNvSpPr>
          <p:nvPr/>
        </p:nvSpPr>
        <p:spPr>
          <a:xfrm>
            <a:off x="938864" y="4721710"/>
            <a:ext cx="58381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smtClean="0"/>
              <a:t>Jellyfish</a:t>
            </a:r>
            <a:endParaRPr lang="en-US" sz="975" dirty="0"/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750605" y="4558935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8550579" y="6349475"/>
            <a:ext cx="539443" cy="357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/>
              <a:t>Star</a:t>
            </a:r>
            <a:endParaRPr lang="en-US" sz="1725" dirty="0"/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8034312" y="6186699"/>
            <a:ext cx="525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 smtClean="0"/>
              <a:t>Star</a:t>
            </a:r>
            <a:endParaRPr lang="en-US" sz="1650" dirty="0"/>
          </a:p>
        </p:txBody>
      </p:sp>
      <p:sp>
        <p:nvSpPr>
          <p:cNvPr id="52" name="TextBox 51"/>
          <p:cNvSpPr txBox="1">
            <a:spLocks/>
          </p:cNvSpPr>
          <p:nvPr/>
        </p:nvSpPr>
        <p:spPr>
          <a:xfrm>
            <a:off x="7518043" y="6023923"/>
            <a:ext cx="509242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 smtClean="0"/>
              <a:t>Star</a:t>
            </a:r>
            <a:endParaRPr lang="en-US" sz="1575" dirty="0"/>
          </a:p>
        </p:txBody>
      </p:sp>
      <p:sp>
        <p:nvSpPr>
          <p:cNvPr id="53" name="TextBox 52"/>
          <p:cNvSpPr txBox="1">
            <a:spLocks/>
          </p:cNvSpPr>
          <p:nvPr/>
        </p:nvSpPr>
        <p:spPr>
          <a:xfrm>
            <a:off x="7001776" y="5861146"/>
            <a:ext cx="493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/>
              <a:t>Star</a:t>
            </a:r>
            <a:endParaRPr lang="en-US" sz="1500" dirty="0"/>
          </a:p>
        </p:txBody>
      </p:sp>
      <p:sp>
        <p:nvSpPr>
          <p:cNvPr id="54" name="TextBox 53"/>
          <p:cNvSpPr txBox="1">
            <a:spLocks/>
          </p:cNvSpPr>
          <p:nvPr/>
        </p:nvSpPr>
        <p:spPr>
          <a:xfrm>
            <a:off x="6485509" y="5698368"/>
            <a:ext cx="478977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5" dirty="0" smtClean="0"/>
              <a:t>Star</a:t>
            </a:r>
            <a:endParaRPr lang="en-US" sz="1425" dirty="0"/>
          </a:p>
        </p:txBody>
      </p:sp>
      <p:sp>
        <p:nvSpPr>
          <p:cNvPr id="55" name="TextBox 54"/>
          <p:cNvSpPr txBox="1">
            <a:spLocks/>
          </p:cNvSpPr>
          <p:nvPr/>
        </p:nvSpPr>
        <p:spPr>
          <a:xfrm>
            <a:off x="5969241" y="5535593"/>
            <a:ext cx="4646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 smtClean="0"/>
              <a:t>Star</a:t>
            </a:r>
            <a:endParaRPr lang="en-US" sz="1350" dirty="0"/>
          </a:p>
        </p:txBody>
      </p:sp>
      <p:sp>
        <p:nvSpPr>
          <p:cNvPr id="56" name="TextBox 55"/>
          <p:cNvSpPr txBox="1">
            <a:spLocks/>
          </p:cNvSpPr>
          <p:nvPr/>
        </p:nvSpPr>
        <p:spPr>
          <a:xfrm>
            <a:off x="5452973" y="5372817"/>
            <a:ext cx="448777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75" dirty="0" smtClean="0"/>
              <a:t>Star</a:t>
            </a:r>
            <a:endParaRPr lang="en-US" sz="1275" dirty="0"/>
          </a:p>
        </p:txBody>
      </p:sp>
      <p:sp>
        <p:nvSpPr>
          <p:cNvPr id="57" name="TextBox 56"/>
          <p:cNvSpPr txBox="1">
            <a:spLocks/>
          </p:cNvSpPr>
          <p:nvPr/>
        </p:nvSpPr>
        <p:spPr>
          <a:xfrm>
            <a:off x="4936706" y="5210041"/>
            <a:ext cx="431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</a:t>
            </a:r>
            <a:endParaRPr lang="en-US" sz="1200" dirty="0"/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4420438" y="5047264"/>
            <a:ext cx="417102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25" dirty="0" smtClean="0"/>
              <a:t>Star</a:t>
            </a:r>
            <a:endParaRPr lang="en-US" sz="1125" dirty="0"/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3904171" y="4884488"/>
            <a:ext cx="4026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Star</a:t>
            </a:r>
            <a:endParaRPr lang="en-US" sz="1050" dirty="0"/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3387903" y="4721710"/>
            <a:ext cx="386644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dirty="0" smtClean="0"/>
              <a:t>Star</a:t>
            </a:r>
            <a:endParaRPr lang="en-US" sz="975" dirty="0"/>
          </a:p>
        </p:txBody>
      </p:sp>
      <p:sp>
        <p:nvSpPr>
          <p:cNvPr id="61" name="TextBox 60"/>
          <p:cNvSpPr txBox="1">
            <a:spLocks/>
          </p:cNvSpPr>
          <p:nvPr/>
        </p:nvSpPr>
        <p:spPr>
          <a:xfrm>
            <a:off x="2871635" y="4558935"/>
            <a:ext cx="370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Star</a:t>
            </a:r>
            <a:endParaRPr lang="en-US" sz="900" dirty="0"/>
          </a:p>
        </p:txBody>
      </p:sp>
      <p:pic>
        <p:nvPicPr>
          <p:cNvPr id="7" name="PPTIndicator201801031416588563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608232 0.02419648 -0.09608232 0.02419648 -0.1921646 0.04839297 E" pathEditMode="relative" ptsTypes="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41390" y="4139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26604 0.02583201 -0.2526604 0.02583201 -0.5053208 0.05166403 E" pathEditMode="relative" ptsTypes="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41390" y="4139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9884998 -0.0783553 -0.09884998 -0.0783553 -0.1977 -0.1567106 E" pathEditMode="relative" ptsTypes="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41390" y="4139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2566789 -0.1036617 -0.2566789 -0.1036617 -0.5133579 -0.2073234 E" pathEditMode="relative" ptsTypes="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41390" y="4139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42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83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125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167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208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292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333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375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417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458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0" grpId="0"/>
      <p:bldP spid="60" grpId="1"/>
      <p:bldP spid="6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Multi_201801031417257160_f51c3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3" y="2098111"/>
            <a:ext cx="1865589" cy="759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9" y="2142976"/>
            <a:ext cx="1913645" cy="71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0" y="3318035"/>
            <a:ext cx="1267618" cy="124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87" y="3595195"/>
            <a:ext cx="1040348" cy="717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883" y="2858060"/>
            <a:ext cx="1252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Single-Rooted Tree</a:t>
            </a:r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805953" y="2847076"/>
            <a:ext cx="90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50605" y="4558935"/>
            <a:ext cx="1149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871636" y="4558935"/>
            <a:ext cx="1170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Star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1552"/>
          <a:stretch/>
        </p:blipFill>
        <p:spPr>
          <a:xfrm>
            <a:off x="4282949" y="1394359"/>
            <a:ext cx="7371291" cy="43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2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Topology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780786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5543" y="299831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276851" y="336489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0500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5542" y="322073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74039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1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9521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00602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40293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13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55775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66856" y="345139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0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03792" y="419280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14874" y="419280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19273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109962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17701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09780" y="373972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43404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158781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665197" y="419280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195282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692553" y="419280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376033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9106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90188" y="373971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916684" y="373971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501579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80136" y="308206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73853" y="3101143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1400" b="1" dirty="0"/>
              <a:t>CLink1</a:t>
            </a:r>
          </a:p>
        </p:txBody>
      </p:sp>
    </p:spTree>
    <p:extLst>
      <p:ext uri="{BB962C8B-B14F-4D97-AF65-F5344CB8AC3E}">
        <p14:creationId xmlns:p14="http://schemas.microsoft.com/office/powerpoint/2010/main" val="36299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Animated2018010314172556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83" y="2098111"/>
            <a:ext cx="1865589" cy="759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9" y="2142976"/>
            <a:ext cx="1913645" cy="71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0" y="3318035"/>
            <a:ext cx="1267618" cy="1240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87" y="3595195"/>
            <a:ext cx="1040348" cy="717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883" y="2858060"/>
            <a:ext cx="1252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Single-Rooted Tree</a:t>
            </a:r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2805953" y="2847076"/>
            <a:ext cx="90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750605" y="4558935"/>
            <a:ext cx="1149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2871636" y="4558935"/>
            <a:ext cx="11708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Star</a:t>
            </a:r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1552"/>
          <a:stretch/>
        </p:blipFill>
        <p:spPr>
          <a:xfrm>
            <a:off x="4282949" y="1394359"/>
            <a:ext cx="7371291" cy="4333341"/>
          </a:xfrm>
          <a:prstGeom prst="rect">
            <a:avLst/>
          </a:prstGeom>
        </p:spPr>
      </p:pic>
      <p:pic>
        <p:nvPicPr>
          <p:cNvPr id="8" name="PPTIndicator201801031417257250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3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7923295 0.06816361 -0.07923295 0.06816361 -0.1584659 0.1363272 E" pathEditMode="relative" ptsTypes="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8849287 -0.05584304 0.08849287 -0.05584304 0.1769857 -0.1116861 E" pathEditMode="relative" ptsTypes="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8089841 0.06896441 -0.08089841 0.06896441 -0.1617968 0.1379288 E" pathEditMode="relative" ptsTypes="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9094496 -0.05584301 0.09094496 -0.05584301 0.1818899 -0.111686 E" pathEditMode="relative" ptsTypes="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PSlideEnd_201801031417257160_a3c0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3" y="3077908"/>
            <a:ext cx="1913645" cy="71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10" y="2552092"/>
            <a:ext cx="1267618" cy="124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326" y="3792992"/>
            <a:ext cx="90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2968207" y="3792992"/>
            <a:ext cx="1149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pic>
        <p:nvPicPr>
          <p:cNvPr id="14" name="Picture 6"/>
          <p:cNvPicPr>
            <a:picLocks noChangeAspect="1"/>
          </p:cNvPicPr>
          <p:nvPr/>
        </p:nvPicPr>
        <p:blipFill rotWithShape="1">
          <a:blip r:embed="rId4"/>
          <a:srcRect b="1552"/>
          <a:stretch/>
        </p:blipFill>
        <p:spPr>
          <a:xfrm>
            <a:off x="4282949" y="1394359"/>
            <a:ext cx="7371291" cy="433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7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Fidelity of Complex Topologies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3" y="3077908"/>
            <a:ext cx="1913645" cy="715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10" y="2552092"/>
            <a:ext cx="1267618" cy="124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3326" y="3792992"/>
            <a:ext cx="90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2968207" y="3792992"/>
            <a:ext cx="1149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689" y="1393444"/>
            <a:ext cx="7186382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6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Isolation of multiple tenants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r="1488"/>
          <a:stretch/>
        </p:blipFill>
        <p:spPr>
          <a:xfrm>
            <a:off x="5684519" y="1325563"/>
            <a:ext cx="5166361" cy="5532437"/>
          </a:xfrm>
          <a:prstGeom prst="rect">
            <a:avLst/>
          </a:prstGeom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410" y="2479743"/>
            <a:ext cx="1267618" cy="1240900"/>
          </a:xfrm>
          <a:prstGeom prst="rect">
            <a:avLst/>
          </a:prstGeom>
        </p:spPr>
      </p:pic>
      <p:sp>
        <p:nvSpPr>
          <p:cNvPr id="17" name="TextBox 9"/>
          <p:cNvSpPr txBox="1"/>
          <p:nvPr/>
        </p:nvSpPr>
        <p:spPr>
          <a:xfrm>
            <a:off x="1214326" y="3720643"/>
            <a:ext cx="9093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Fat Tree</a:t>
            </a:r>
            <a:endParaRPr lang="en-US" sz="900" dirty="0"/>
          </a:p>
        </p:txBody>
      </p:sp>
      <p:sp>
        <p:nvSpPr>
          <p:cNvPr id="18" name="TextBox 10"/>
          <p:cNvSpPr txBox="1"/>
          <p:nvPr/>
        </p:nvSpPr>
        <p:spPr>
          <a:xfrm>
            <a:off x="3349207" y="3720643"/>
            <a:ext cx="1149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Jellyfish</a:t>
            </a:r>
            <a:endParaRPr lang="en-US" sz="900" dirty="0"/>
          </a:p>
        </p:txBody>
      </p:sp>
      <p:pic>
        <p:nvPicPr>
          <p:cNvPr id="1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3" y="3005559"/>
            <a:ext cx="1913645" cy="715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83498" flipH="1">
            <a:off x="2049190" y="4364140"/>
            <a:ext cx="1091824" cy="1004887"/>
          </a:xfrm>
          <a:prstGeom prst="rect">
            <a:avLst/>
          </a:prstGeom>
        </p:spPr>
      </p:pic>
      <p:sp>
        <p:nvSpPr>
          <p:cNvPr id="20" name="TextBox 10"/>
          <p:cNvSpPr txBox="1"/>
          <p:nvPr/>
        </p:nvSpPr>
        <p:spPr>
          <a:xfrm>
            <a:off x="1948164" y="5472988"/>
            <a:ext cx="1699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Random (Rest of the nodes)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2969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Scale of Topologies</a:t>
            </a:r>
            <a:endParaRPr lang="en-S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2"/>
          <a:stretch/>
        </p:blipFill>
        <p:spPr>
          <a:xfrm>
            <a:off x="1766047" y="2115671"/>
            <a:ext cx="8961146" cy="373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8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Scale of Topologies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32" y="1434353"/>
            <a:ext cx="7148143" cy="4334256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9" y="2904564"/>
            <a:ext cx="3241192" cy="12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Scale of Topologies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832" y="1434353"/>
            <a:ext cx="7148143" cy="4334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58" y="1434353"/>
            <a:ext cx="7141617" cy="4334256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85" y="2324100"/>
            <a:ext cx="2535841" cy="248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1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2600" y="0"/>
            <a:ext cx="11115675" cy="1325563"/>
          </a:xfrm>
        </p:spPr>
        <p:txBody>
          <a:bodyPr/>
          <a:lstStyle/>
          <a:p>
            <a:r>
              <a:rPr lang="en-SG" dirty="0" smtClean="0"/>
              <a:t>Evaluation : Scale of Topologies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0" y="2466974"/>
            <a:ext cx="1481338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47" y="2456473"/>
            <a:ext cx="1460628" cy="900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683" y="3389895"/>
            <a:ext cx="1456226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0" y="3521624"/>
            <a:ext cx="1703196" cy="10535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372" y="3579808"/>
            <a:ext cx="1598187" cy="9953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230" y="2189292"/>
            <a:ext cx="1541569" cy="9625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613" y="1434353"/>
            <a:ext cx="7185362" cy="433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70"/>
            <a:ext cx="12192000" cy="63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74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77531" y="450104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489091" y="419861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786691" y="140446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vL2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432090" y="148278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vL3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3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36"/>
          <p:cNvSpPr txBox="1"/>
          <p:nvPr/>
        </p:nvSpPr>
        <p:spPr>
          <a:xfrm>
            <a:off x="5342077" y="450104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70" name="TextBox 66"/>
          <p:cNvSpPr txBox="1"/>
          <p:nvPr/>
        </p:nvSpPr>
        <p:spPr>
          <a:xfrm>
            <a:off x="5489091" y="419861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69"/>
          <p:cNvSpPr txBox="1"/>
          <p:nvPr/>
        </p:nvSpPr>
        <p:spPr>
          <a:xfrm>
            <a:off x="6786691" y="140446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vL2</a:t>
            </a:r>
          </a:p>
        </p:txBody>
      </p:sp>
      <p:sp>
        <p:nvSpPr>
          <p:cNvPr id="72" name="TextBox 70"/>
          <p:cNvSpPr txBox="1"/>
          <p:nvPr/>
        </p:nvSpPr>
        <p:spPr>
          <a:xfrm>
            <a:off x="4432090" y="148278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vL2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6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36"/>
          <p:cNvSpPr txBox="1"/>
          <p:nvPr/>
        </p:nvSpPr>
        <p:spPr>
          <a:xfrm>
            <a:off x="5377531" y="450104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70" name="TextBox 66"/>
          <p:cNvSpPr txBox="1"/>
          <p:nvPr/>
        </p:nvSpPr>
        <p:spPr>
          <a:xfrm>
            <a:off x="4933279" y="419861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vL1 -&gt; CLink1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69"/>
          <p:cNvSpPr txBox="1"/>
          <p:nvPr/>
        </p:nvSpPr>
        <p:spPr>
          <a:xfrm>
            <a:off x="6786691" y="140446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vL2</a:t>
            </a:r>
          </a:p>
        </p:txBody>
      </p:sp>
      <p:sp>
        <p:nvSpPr>
          <p:cNvPr id="72" name="TextBox 70"/>
          <p:cNvSpPr txBox="1"/>
          <p:nvPr/>
        </p:nvSpPr>
        <p:spPr>
          <a:xfrm>
            <a:off x="4432090" y="148278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vL3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6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76011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50768" y="4541365"/>
            <a:ext cx="2496065" cy="7414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cxnSp>
        <p:nvCxnSpPr>
          <p:cNvPr id="8" name="Straight Connector 7"/>
          <p:cNvCxnSpPr>
            <a:stCxn id="9" idx="3"/>
            <a:endCxn id="7" idx="1"/>
          </p:cNvCxnSpPr>
          <p:nvPr/>
        </p:nvCxnSpPr>
        <p:spPr>
          <a:xfrm>
            <a:off x="5172076" y="4907949"/>
            <a:ext cx="1478692" cy="41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900227" y="4763787"/>
            <a:ext cx="271849" cy="2883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50767" y="4763787"/>
            <a:ext cx="271849" cy="2883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69264" y="4994447"/>
            <a:ext cx="271849" cy="28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80346" y="4994447"/>
            <a:ext cx="271849" cy="2883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4746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95827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135518" y="4994447"/>
            <a:ext cx="271849" cy="2883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6466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1000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62081" y="4994447"/>
            <a:ext cx="271849" cy="28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87935" y="5735853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99017" y="5735853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99" y="5735852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H3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314498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H4</a:t>
            </a:r>
          </a:p>
        </p:txBody>
      </p:sp>
      <p:cxnSp>
        <p:nvCxnSpPr>
          <p:cNvPr id="23" name="Straight Connector 22"/>
          <p:cNvCxnSpPr>
            <a:endCxn id="19" idx="0"/>
          </p:cNvCxnSpPr>
          <p:nvPr/>
        </p:nvCxnSpPr>
        <p:spPr>
          <a:xfrm>
            <a:off x="3005187" y="5282771"/>
            <a:ext cx="1" cy="45308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512926" y="5282771"/>
            <a:ext cx="1" cy="45308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05005" y="5282771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629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7054006" y="5735851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560422" y="5735851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H6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090507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H7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587778" y="5735850"/>
            <a:ext cx="434505" cy="4665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H8</a:t>
            </a:r>
          </a:p>
        </p:txBody>
      </p:sp>
      <p:cxnSp>
        <p:nvCxnSpPr>
          <p:cNvPr id="31" name="Straight Connector 30"/>
          <p:cNvCxnSpPr>
            <a:endCxn id="27" idx="0"/>
          </p:cNvCxnSpPr>
          <p:nvPr/>
        </p:nvCxnSpPr>
        <p:spPr>
          <a:xfrm>
            <a:off x="7271258" y="5282769"/>
            <a:ext cx="1" cy="45308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4331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285413" y="5282769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11909" y="5282768"/>
            <a:ext cx="1" cy="453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96804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pSwitch1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475361" y="4625114"/>
            <a:ext cx="105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ysClr val="windowText" lastClr="000000"/>
                </a:solidFill>
              </a:rPr>
              <a:t>pSwitch2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670060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26769" y="542992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770571" y="566318"/>
            <a:ext cx="434505" cy="466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8486812" y="566317"/>
            <a:ext cx="434505" cy="4665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H5</a:t>
            </a:r>
          </a:p>
        </p:txBody>
      </p:sp>
      <p:cxnSp>
        <p:nvCxnSpPr>
          <p:cNvPr id="43" name="Straight Connector 42"/>
          <p:cNvCxnSpPr>
            <a:stCxn id="39" idx="3"/>
            <a:endCxn id="40" idx="1"/>
          </p:cNvCxnSpPr>
          <p:nvPr/>
        </p:nvCxnSpPr>
        <p:spPr>
          <a:xfrm>
            <a:off x="4771056" y="799584"/>
            <a:ext cx="21557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9" idx="2"/>
            <a:endCxn id="57" idx="1"/>
          </p:cNvCxnSpPr>
          <p:nvPr/>
        </p:nvCxnSpPr>
        <p:spPr>
          <a:xfrm>
            <a:off x="4220558" y="1056176"/>
            <a:ext cx="1070248" cy="75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3"/>
            <a:endCxn id="40" idx="2"/>
          </p:cNvCxnSpPr>
          <p:nvPr/>
        </p:nvCxnSpPr>
        <p:spPr>
          <a:xfrm flipV="1">
            <a:off x="6391802" y="1056176"/>
            <a:ext cx="1085465" cy="7527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1" idx="3"/>
            <a:endCxn id="39" idx="1"/>
          </p:cNvCxnSpPr>
          <p:nvPr/>
        </p:nvCxnSpPr>
        <p:spPr>
          <a:xfrm>
            <a:off x="3205076" y="799584"/>
            <a:ext cx="4649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0" idx="3"/>
            <a:endCxn id="42" idx="1"/>
          </p:cNvCxnSpPr>
          <p:nvPr/>
        </p:nvCxnSpPr>
        <p:spPr>
          <a:xfrm flipV="1">
            <a:off x="8027765" y="799583"/>
            <a:ext cx="459047" cy="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664123" y="655420"/>
            <a:ext cx="271289" cy="274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40382" y="767851"/>
            <a:ext cx="29616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561133" y="648651"/>
            <a:ext cx="209939" cy="27479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926753" y="643984"/>
            <a:ext cx="209939" cy="27479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42535" y="781382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817826" y="643985"/>
            <a:ext cx="209939" cy="274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90806" y="1552344"/>
            <a:ext cx="1100996" cy="5131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ysClr val="windowText" lastClr="000000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5624051" y="2306629"/>
            <a:ext cx="434505" cy="4665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H2</a:t>
            </a:r>
          </a:p>
        </p:txBody>
      </p:sp>
      <p:cxnSp>
        <p:nvCxnSpPr>
          <p:cNvPr id="59" name="Straight Connector 58"/>
          <p:cNvCxnSpPr>
            <a:stCxn id="58" idx="0"/>
            <a:endCxn id="57" idx="2"/>
          </p:cNvCxnSpPr>
          <p:nvPr/>
        </p:nvCxnSpPr>
        <p:spPr>
          <a:xfrm flipV="1">
            <a:off x="5841304" y="2065528"/>
            <a:ext cx="0" cy="24110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290525" y="1654693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182144" y="1656794"/>
            <a:ext cx="209939" cy="2747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743942" y="1790735"/>
            <a:ext cx="209939" cy="2747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64727" y="484189"/>
            <a:ext cx="57309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vS1</a:t>
            </a:r>
          </a:p>
        </p:txBody>
      </p:sp>
      <p:sp>
        <p:nvSpPr>
          <p:cNvPr id="64" name="Rectangle 63"/>
          <p:cNvSpPr/>
          <p:nvPr/>
        </p:nvSpPr>
        <p:spPr>
          <a:xfrm>
            <a:off x="5616374" y="1504764"/>
            <a:ext cx="519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222897" y="487524"/>
            <a:ext cx="51969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vS3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7632" y="3594014"/>
            <a:ext cx="94845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4644" y="3585636"/>
            <a:ext cx="192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Physical Topology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8788" y="2578151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Virtual Topology</a:t>
            </a:r>
          </a:p>
        </p:txBody>
      </p:sp>
      <p:sp>
        <p:nvSpPr>
          <p:cNvPr id="67" name="TextBox 36"/>
          <p:cNvSpPr txBox="1"/>
          <p:nvPr/>
        </p:nvSpPr>
        <p:spPr>
          <a:xfrm>
            <a:off x="5330012" y="4518497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  </a:t>
            </a:r>
            <a:r>
              <a:rPr lang="en-US" sz="2400" b="1" dirty="0"/>
              <a:t>CLink1</a:t>
            </a:r>
          </a:p>
        </p:txBody>
      </p:sp>
      <p:sp>
        <p:nvSpPr>
          <p:cNvPr id="70" name="TextBox 66"/>
          <p:cNvSpPr txBox="1"/>
          <p:nvPr/>
        </p:nvSpPr>
        <p:spPr>
          <a:xfrm>
            <a:off x="5022925" y="419861"/>
            <a:ext cx="18389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vL1 -&gt; </a:t>
            </a:r>
            <a:r>
              <a:rPr lang="en-US" sz="2400" b="1" dirty="0">
                <a:solidFill>
                  <a:sysClr val="windowText" lastClr="000000"/>
                </a:solidFill>
              </a:rPr>
              <a:t>CLink1</a:t>
            </a:r>
          </a:p>
          <a:p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69"/>
          <p:cNvSpPr txBox="1"/>
          <p:nvPr/>
        </p:nvSpPr>
        <p:spPr>
          <a:xfrm>
            <a:off x="6786691" y="140446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vL2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2" name="TextBox 70"/>
          <p:cNvSpPr txBox="1"/>
          <p:nvPr/>
        </p:nvSpPr>
        <p:spPr>
          <a:xfrm>
            <a:off x="4432090" y="1482782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ysClr val="windowText" lastClr="000000"/>
                </a:solidFill>
              </a:rPr>
              <a:t>vL3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84">
            <a:extLst>
              <a:ext uri="{FF2B5EF4-FFF2-40B4-BE49-F238E27FC236}">
                <a16:creationId xmlns:a16="http://schemas.microsoft.com/office/drawing/2014/main" xmlns="" id="{BA4E59CE-AAE8-4E70-B0EB-765824327D7F}"/>
              </a:ext>
            </a:extLst>
          </p:cNvPr>
          <p:cNvSpPr txBox="1"/>
          <p:nvPr/>
        </p:nvSpPr>
        <p:spPr>
          <a:xfrm>
            <a:off x="6379574" y="118780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4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4608914" y="11540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5" name="TextBox 84">
            <a:extLst>
              <a:ext uri="{FF2B5EF4-FFF2-40B4-BE49-F238E27FC236}">
                <a16:creationId xmlns:a16="http://schemas.microsoft.com/office/drawing/2014/main" xmlns="" id="{FE3A19DF-ADB0-41EE-B828-5BB5656A03DC}"/>
              </a:ext>
            </a:extLst>
          </p:cNvPr>
          <p:cNvSpPr txBox="1"/>
          <p:nvPr/>
        </p:nvSpPr>
        <p:spPr>
          <a:xfrm>
            <a:off x="5522726" y="76344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1G</a:t>
            </a:r>
          </a:p>
        </p:txBody>
      </p:sp>
      <p:sp>
        <p:nvSpPr>
          <p:cNvPr id="76" name="TextBox 87">
            <a:extLst>
              <a:ext uri="{FF2B5EF4-FFF2-40B4-BE49-F238E27FC236}">
                <a16:creationId xmlns:a16="http://schemas.microsoft.com/office/drawing/2014/main" xmlns="" id="{2E059345-21D9-4843-8AD7-0CF5836CA03A}"/>
              </a:ext>
            </a:extLst>
          </p:cNvPr>
          <p:cNvSpPr txBox="1"/>
          <p:nvPr/>
        </p:nvSpPr>
        <p:spPr>
          <a:xfrm>
            <a:off x="5538323" y="48793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ysClr val="windowText" lastClr="000000"/>
                </a:solidFill>
              </a:rPr>
              <a:t>  </a:t>
            </a:r>
            <a:r>
              <a:rPr lang="en-US" b="1" dirty="0" smtClean="0">
                <a:solidFill>
                  <a:sysClr val="windowText" lastClr="000000"/>
                </a:solidFill>
              </a:rPr>
              <a:t>10G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68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6508</TotalTime>
  <Words>1656</Words>
  <Application>Microsoft Office PowerPoint</Application>
  <PresentationFormat>Widescreen</PresentationFormat>
  <Paragraphs>997</Paragraphs>
  <Slides>58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GENERIC Topology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do better?</vt:lpstr>
      <vt:lpstr>Idea : Loopback links in substrate topology</vt:lpstr>
      <vt:lpstr>Idea : Loopback links in substrate topology</vt:lpstr>
      <vt:lpstr>Idea : Loopback links in substrate topology</vt:lpstr>
      <vt:lpstr>Topology + Loopback link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Software-Configurable Loopbacks</vt:lpstr>
      <vt:lpstr>PowerPoint Presentation</vt:lpstr>
      <vt:lpstr>PowerPoint Presentation</vt:lpstr>
      <vt:lpstr>PowerPoint Presentation</vt:lpstr>
      <vt:lpstr>BNV Mapper (Virtual Network Embedder)</vt:lpstr>
      <vt:lpstr>BNV Mapper</vt:lpstr>
      <vt:lpstr>BNV Mapper</vt:lpstr>
      <vt:lpstr>BNV Mapper</vt:lpstr>
      <vt:lpstr>BNV Mapper - Constraints</vt:lpstr>
      <vt:lpstr>BNV Mapper – Big Switch Abstraction</vt:lpstr>
      <vt:lpstr>BNV Mapper - Constraints</vt:lpstr>
      <vt:lpstr>BNV Mapper - Constraints</vt:lpstr>
      <vt:lpstr>BNV Mapper – Topology Convertibility</vt:lpstr>
      <vt:lpstr>Implementation</vt:lpstr>
      <vt:lpstr>Implementation</vt:lpstr>
      <vt:lpstr>Implementation</vt:lpstr>
      <vt:lpstr>Evaluation</vt:lpstr>
      <vt:lpstr>Evaluation : loopbacks &amp; Big Switch Abstraction</vt:lpstr>
      <vt:lpstr>Evaluation : loopbacks &amp; Big Switch Abstraction</vt:lpstr>
      <vt:lpstr>Evaluation : loopbacks &amp; Big Switch Abstraction</vt:lpstr>
      <vt:lpstr>Evaluation : Mapping Complex Topologies</vt:lpstr>
      <vt:lpstr>Evaluation : Fidelity of Complex Topologies</vt:lpstr>
      <vt:lpstr>Evaluation : Fidelity of Complex Topologies</vt:lpstr>
      <vt:lpstr>Evaluation : Fidelity of Complex Topologies</vt:lpstr>
      <vt:lpstr>Evaluation : Fidelity of Complex Topologies</vt:lpstr>
      <vt:lpstr>Evaluation : Fidelity of Complex Topologies</vt:lpstr>
      <vt:lpstr>Evaluation : Fidelity of Complex Topologies</vt:lpstr>
      <vt:lpstr>Evaluation : Isolation of multiple tenants</vt:lpstr>
      <vt:lpstr>Evaluation : Scale of Topologies</vt:lpstr>
      <vt:lpstr>Evaluation : Scale of Topologies</vt:lpstr>
      <vt:lpstr>Evaluation : Scale of Topologies</vt:lpstr>
      <vt:lpstr>Evaluation : Scale of Topologies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workshop</cp:lastModifiedBy>
  <cp:revision>173</cp:revision>
  <dcterms:created xsi:type="dcterms:W3CDTF">2017-02-02T02:42:37Z</dcterms:created>
  <dcterms:modified xsi:type="dcterms:W3CDTF">2018-01-03T08:36:49Z</dcterms:modified>
</cp:coreProperties>
</file>